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88"/>
  </p:notesMasterIdLst>
  <p:sldIdLst>
    <p:sldId id="256" r:id="rId70"/>
    <p:sldId id="257" r:id="rId71"/>
    <p:sldId id="258" r:id="rId72"/>
    <p:sldId id="259" r:id="rId73"/>
    <p:sldId id="260" r:id="rId74"/>
    <p:sldId id="261" r:id="rId75"/>
    <p:sldId id="262" r:id="rId76"/>
    <p:sldId id="263" r:id="rId77"/>
    <p:sldId id="264" r:id="rId78"/>
    <p:sldId id="265" r:id="rId79"/>
    <p:sldId id="266" r:id="rId80"/>
    <p:sldId id="267" r:id="rId81"/>
    <p:sldId id="268" r:id="rId82"/>
    <p:sldId id="269" r:id="rId83"/>
    <p:sldId id="270" r:id="rId84"/>
    <p:sldId id="271" r:id="rId85"/>
    <p:sldId id="272" r:id="rId86"/>
    <p:sldId id="273" r:id="rId8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ebas Neue Cyrillic" charset="1" panose="02000506000000020004"/>
      <p:regular r:id="rId10"/>
    </p:embeddedFont>
    <p:embeddedFont>
      <p:font typeface="DM Sans" charset="1" panose="00000000000000000000"/>
      <p:regular r:id="rId11"/>
    </p:embeddedFont>
    <p:embeddedFont>
      <p:font typeface="DM Sans Bold" charset="1" panose="00000000000000000000"/>
      <p:regular r:id="rId12"/>
    </p:embeddedFont>
    <p:embeddedFont>
      <p:font typeface="DM Sans Italics" charset="1" panose="00000000000000000000"/>
      <p:regular r:id="rId13"/>
    </p:embeddedFont>
    <p:embeddedFont>
      <p:font typeface="DM Sans Bold Italics" charset="1" panose="00000000000000000000"/>
      <p:regular r:id="rId14"/>
    </p:embeddedFont>
    <p:embeddedFont>
      <p:font typeface="Adigiana Toybox" charset="1" panose="02000500000000000000"/>
      <p:regular r:id="rId15"/>
    </p:embeddedFont>
    <p:embeddedFont>
      <p:font typeface="Adigiana Toybox Bold" charset="1" panose="02000500000000000000"/>
      <p:regular r:id="rId16"/>
    </p:embeddedFont>
    <p:embeddedFont>
      <p:font typeface="Adigiana Toybox Italics" charset="1" panose="02000500000000000000"/>
      <p:regular r:id="rId17"/>
    </p:embeddedFont>
    <p:embeddedFont>
      <p:font typeface="Adigiana Toybox Bold Italics" charset="1" panose="02000500000000000000"/>
      <p:regular r:id="rId18"/>
    </p:embeddedFont>
    <p:embeddedFont>
      <p:font typeface="Marykate" charset="1" panose="00000000000000000000"/>
      <p:regular r:id="rId19"/>
    </p:embeddedFont>
    <p:embeddedFont>
      <p:font typeface="Baskerville Display PT" charset="1" panose="02030602080406020203"/>
      <p:regular r:id="rId20"/>
    </p:embeddedFont>
    <p:embeddedFont>
      <p:font typeface="Baskerville Display PT Bold" charset="1" panose="02030702080406020203"/>
      <p:regular r:id="rId21"/>
    </p:embeddedFont>
    <p:embeddedFont>
      <p:font typeface="Baskerville Display PT Italics" charset="1" panose="02030602080406090203"/>
      <p:regular r:id="rId22"/>
    </p:embeddedFont>
    <p:embeddedFont>
      <p:font typeface="Baskerville Display PT Bold Italics" charset="1" panose="02030702080406090203"/>
      <p:regular r:id="rId23"/>
    </p:embeddedFont>
    <p:embeddedFont>
      <p:font typeface="Canva Sans" charset="1" panose="020B0503030501040103"/>
      <p:regular r:id="rId24"/>
    </p:embeddedFont>
    <p:embeddedFont>
      <p:font typeface="Canva Sans Bold" charset="1" panose="020B0803030501040103"/>
      <p:regular r:id="rId25"/>
    </p:embeddedFont>
    <p:embeddedFont>
      <p:font typeface="Canva Sans Italics" charset="1" panose="020B0503030501040103"/>
      <p:regular r:id="rId26"/>
    </p:embeddedFont>
    <p:embeddedFont>
      <p:font typeface="Canva Sans Bold Italics" charset="1" panose="020B0803030501040103"/>
      <p:regular r:id="rId27"/>
    </p:embeddedFont>
    <p:embeddedFont>
      <p:font typeface="Canva Sans Medium" charset="1" panose="020B0603030501040103"/>
      <p:regular r:id="rId28"/>
    </p:embeddedFont>
    <p:embeddedFont>
      <p:font typeface="Canva Sans Medium Italics" charset="1" panose="020B0603030501040103"/>
      <p:regular r:id="rId29"/>
    </p:embeddedFont>
    <p:embeddedFont>
      <p:font typeface="Now" charset="1" panose="00000500000000000000"/>
      <p:regular r:id="rId30"/>
    </p:embeddedFont>
    <p:embeddedFont>
      <p:font typeface="Now Bold" charset="1" panose="00000800000000000000"/>
      <p:regular r:id="rId31"/>
    </p:embeddedFont>
    <p:embeddedFont>
      <p:font typeface="Now Thin" charset="1" panose="00000300000000000000"/>
      <p:regular r:id="rId32"/>
    </p:embeddedFont>
    <p:embeddedFont>
      <p:font typeface="Now Light" charset="1" panose="00000400000000000000"/>
      <p:regular r:id="rId33"/>
    </p:embeddedFont>
    <p:embeddedFont>
      <p:font typeface="Now Medium" charset="1" panose="00000600000000000000"/>
      <p:regular r:id="rId34"/>
    </p:embeddedFont>
    <p:embeddedFont>
      <p:font typeface="Now Heavy" charset="1" panose="00000A00000000000000"/>
      <p:regular r:id="rId35"/>
    </p:embeddedFont>
    <p:embeddedFont>
      <p:font typeface="Open Sauce" charset="1" panose="00000500000000000000"/>
      <p:regular r:id="rId36"/>
    </p:embeddedFont>
    <p:embeddedFont>
      <p:font typeface="Open Sauce Bold" charset="1" panose="00000800000000000000"/>
      <p:regular r:id="rId37"/>
    </p:embeddedFont>
    <p:embeddedFont>
      <p:font typeface="Open Sauce Italics" charset="1" panose="00000500000000000000"/>
      <p:regular r:id="rId38"/>
    </p:embeddedFont>
    <p:embeddedFont>
      <p:font typeface="Open Sauce Bold Italics" charset="1" panose="00000800000000000000"/>
      <p:regular r:id="rId39"/>
    </p:embeddedFont>
    <p:embeddedFont>
      <p:font typeface="Open Sauce Light" charset="1" panose="00000400000000000000"/>
      <p:regular r:id="rId40"/>
    </p:embeddedFont>
    <p:embeddedFont>
      <p:font typeface="Open Sauce Light Italics" charset="1" panose="00000400000000000000"/>
      <p:regular r:id="rId41"/>
    </p:embeddedFont>
    <p:embeddedFont>
      <p:font typeface="Open Sauce Medium" charset="1" panose="00000600000000000000"/>
      <p:regular r:id="rId42"/>
    </p:embeddedFont>
    <p:embeddedFont>
      <p:font typeface="Open Sauce Medium Italics" charset="1" panose="00000600000000000000"/>
      <p:regular r:id="rId43"/>
    </p:embeddedFont>
    <p:embeddedFont>
      <p:font typeface="Open Sauce Semi-Bold" charset="1" panose="00000700000000000000"/>
      <p:regular r:id="rId44"/>
    </p:embeddedFont>
    <p:embeddedFont>
      <p:font typeface="Open Sauce Semi-Bold Italics" charset="1" panose="00000700000000000000"/>
      <p:regular r:id="rId45"/>
    </p:embeddedFont>
    <p:embeddedFont>
      <p:font typeface="Open Sauce Heavy" charset="1" panose="00000A00000000000000"/>
      <p:regular r:id="rId46"/>
    </p:embeddedFont>
    <p:embeddedFont>
      <p:font typeface="Open Sauce Heavy Italics" charset="1" panose="00000A00000000000000"/>
      <p:regular r:id="rId47"/>
    </p:embeddedFont>
    <p:embeddedFont>
      <p:font typeface="Shuneet Square" charset="1" panose="00000000000000000000"/>
      <p:regular r:id="rId48"/>
    </p:embeddedFont>
    <p:embeddedFont>
      <p:font typeface="Shuneet Square Bold" charset="1" panose="00000000000000000000"/>
      <p:regular r:id="rId49"/>
    </p:embeddedFont>
    <p:embeddedFont>
      <p:font typeface="Shuneet Square Thin" charset="1" panose="00000000000000000000"/>
      <p:regular r:id="rId50"/>
    </p:embeddedFont>
    <p:embeddedFont>
      <p:font typeface="Shuneet Square Light" charset="1" panose="00000000000000000000"/>
      <p:regular r:id="rId51"/>
    </p:embeddedFont>
    <p:embeddedFont>
      <p:font typeface="Shuneet Square Medium" charset="1" panose="00000000000000000000"/>
      <p:regular r:id="rId52"/>
    </p:embeddedFont>
    <p:embeddedFont>
      <p:font typeface="Shuneet Square Semi-Bold" charset="1" panose="00000000000000000000"/>
      <p:regular r:id="rId53"/>
    </p:embeddedFont>
    <p:embeddedFont>
      <p:font typeface="Shuneet Square Heavy" charset="1" panose="00000000000000000000"/>
      <p:regular r:id="rId54"/>
    </p:embeddedFont>
    <p:embeddedFont>
      <p:font typeface="Muli" charset="1" panose="00000500000000000000"/>
      <p:regular r:id="rId55"/>
    </p:embeddedFont>
    <p:embeddedFont>
      <p:font typeface="Muli Bold" charset="1" panose="00000800000000000000"/>
      <p:regular r:id="rId56"/>
    </p:embeddedFont>
    <p:embeddedFont>
      <p:font typeface="Muli Italics" charset="1" panose="00000500000000000000"/>
      <p:regular r:id="rId57"/>
    </p:embeddedFont>
    <p:embeddedFont>
      <p:font typeface="Muli Bold Italics" charset="1" panose="00000800000000000000"/>
      <p:regular r:id="rId58"/>
    </p:embeddedFont>
    <p:embeddedFont>
      <p:font typeface="Muli Extra-Light" charset="1" panose="00000300000000000000"/>
      <p:regular r:id="rId59"/>
    </p:embeddedFont>
    <p:embeddedFont>
      <p:font typeface="Muli Extra-Light Italics" charset="1" panose="00000300000000000000"/>
      <p:regular r:id="rId60"/>
    </p:embeddedFont>
    <p:embeddedFont>
      <p:font typeface="Muli Light" charset="1" panose="00000400000000000000"/>
      <p:regular r:id="rId61"/>
    </p:embeddedFont>
    <p:embeddedFont>
      <p:font typeface="Muli Light Italics" charset="1" panose="00000400000000000000"/>
      <p:regular r:id="rId62"/>
    </p:embeddedFont>
    <p:embeddedFont>
      <p:font typeface="Muli Semi-Bold" charset="1" panose="00000700000000000000"/>
      <p:regular r:id="rId63"/>
    </p:embeddedFont>
    <p:embeddedFont>
      <p:font typeface="Muli Semi-Bold Italics" charset="1" panose="00000700000000000000"/>
      <p:regular r:id="rId64"/>
    </p:embeddedFont>
    <p:embeddedFont>
      <p:font typeface="Muli Ultra-Bold" charset="1" panose="00000900000000000000"/>
      <p:regular r:id="rId65"/>
    </p:embeddedFont>
    <p:embeddedFont>
      <p:font typeface="Muli Ultra-Bold Italics" charset="1" panose="00000900000000000000"/>
      <p:regular r:id="rId66"/>
    </p:embeddedFont>
    <p:embeddedFont>
      <p:font typeface="Muli Heavy" charset="1" panose="00000A00000000000000"/>
      <p:regular r:id="rId67"/>
    </p:embeddedFont>
    <p:embeddedFont>
      <p:font typeface="Muli Heavy Italics" charset="1" panose="00000A00000000000000"/>
      <p:regular r:id="rId68"/>
    </p:embeddedFont>
    <p:embeddedFont>
      <p:font typeface="Sriracha" charset="1" panose="00000500000000000000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slides/slide1.xml" Type="http://schemas.openxmlformats.org/officeDocument/2006/relationships/slide"/><Relationship Id="rId71" Target="slides/slide2.xml" Type="http://schemas.openxmlformats.org/officeDocument/2006/relationships/slide"/><Relationship Id="rId72" Target="slides/slide3.xml" Type="http://schemas.openxmlformats.org/officeDocument/2006/relationships/slide"/><Relationship Id="rId73" Target="slides/slide4.xml" Type="http://schemas.openxmlformats.org/officeDocument/2006/relationships/slide"/><Relationship Id="rId74" Target="slides/slide5.xml" Type="http://schemas.openxmlformats.org/officeDocument/2006/relationships/slide"/><Relationship Id="rId75" Target="slides/slide6.xml" Type="http://schemas.openxmlformats.org/officeDocument/2006/relationships/slide"/><Relationship Id="rId76" Target="slides/slide7.xml" Type="http://schemas.openxmlformats.org/officeDocument/2006/relationships/slide"/><Relationship Id="rId77" Target="slides/slide8.xml" Type="http://schemas.openxmlformats.org/officeDocument/2006/relationships/slide"/><Relationship Id="rId78" Target="slides/slide9.xml" Type="http://schemas.openxmlformats.org/officeDocument/2006/relationships/slide"/><Relationship Id="rId79" Target="slides/slide10.xml" Type="http://schemas.openxmlformats.org/officeDocument/2006/relationships/slide"/><Relationship Id="rId8" Target="fonts/font8.fntdata" Type="http://schemas.openxmlformats.org/officeDocument/2006/relationships/font"/><Relationship Id="rId80" Target="slides/slide11.xml" Type="http://schemas.openxmlformats.org/officeDocument/2006/relationships/slide"/><Relationship Id="rId81" Target="slides/slide12.xml" Type="http://schemas.openxmlformats.org/officeDocument/2006/relationships/slide"/><Relationship Id="rId82" Target="slides/slide13.xml" Type="http://schemas.openxmlformats.org/officeDocument/2006/relationships/slide"/><Relationship Id="rId83" Target="slides/slide14.xml" Type="http://schemas.openxmlformats.org/officeDocument/2006/relationships/slide"/><Relationship Id="rId84" Target="slides/slide15.xml" Type="http://schemas.openxmlformats.org/officeDocument/2006/relationships/slide"/><Relationship Id="rId85" Target="slides/slide16.xml" Type="http://schemas.openxmlformats.org/officeDocument/2006/relationships/slide"/><Relationship Id="rId86" Target="slides/slide17.xml" Type="http://schemas.openxmlformats.org/officeDocument/2006/relationships/slide"/><Relationship Id="rId87" Target="slides/slide18.xml" Type="http://schemas.openxmlformats.org/officeDocument/2006/relationships/slide"/><Relationship Id="rId88" Target="notesMasters/notesMaster1.xml" Type="http://schemas.openxmlformats.org/officeDocument/2006/relationships/notesMaster"/><Relationship Id="rId89" Target="theme/theme2.xml" Type="http://schemas.openxmlformats.org/officeDocument/2006/relationships/theme"/><Relationship Id="rId9" Target="fonts/font9.fntdata" Type="http://schemas.openxmlformats.org/officeDocument/2006/relationships/font"/><Relationship Id="rId90" Target="notesSlides/notesSlide1.xml" Type="http://schemas.openxmlformats.org/officeDocument/2006/relationships/notesSlide"/><Relationship Id="rId91" Target="notesSlides/notesSlide2.xml" Type="http://schemas.openxmlformats.org/officeDocument/2006/relationships/notesSlide"/><Relationship Id="rId92" Target="notesSlides/notesSlide3.xml" Type="http://schemas.openxmlformats.org/officeDocument/2006/relationships/notesSlide"/><Relationship Id="rId93" Target="notesSlides/notesSlide4.xml" Type="http://schemas.openxmlformats.org/officeDocument/2006/relationships/notesSlide"/><Relationship Id="rId94" Target="notesSlides/notesSlide5.xml" Type="http://schemas.openxmlformats.org/officeDocument/2006/relationships/notesSlide"/><Relationship Id="rId95" Target="notesSlides/notesSlide6.xml" Type="http://schemas.openxmlformats.org/officeDocument/2006/relationships/notesSlide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 have conducted market research, and the current search volume for mood lighting stands at 1.57 million units per month. The click concentration, indicating the interest level, is significant at 20.47%. With such demand, the market value has reached 8.36 million dollars.</a:t>
            </a:r>
          </a:p>
          <a:p>
            <a:r>
              <a:rPr lang="en-US"/>
              <a:t/>
            </a:r>
          </a:p>
          <a:p>
            <a:r>
              <a:rPr lang="en-US"/>
              <a:t>The graph in red shows the traffic analytics monthly.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Similarly,  the current search volume for heart rate monitors stands at 1.62 million units per month. The click concentration is significant at 31.91%. With such demand, the market value has reached 13 million dollars.</a:t>
            </a:r>
          </a:p>
          <a:p>
            <a:r>
              <a:rPr lang="en-US"/>
              <a:t/>
            </a:r>
          </a:p>
          <a:p>
            <a:r>
              <a:rPr lang="en-US"/>
              <a:t>The graph in red shows the traffic analytics monthly.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Competition for mood lighting</a:t>
            </a:r>
          </a:p>
          <a:p>
            <a:r>
              <a:rPr lang="en-US"/>
              <a:t>These are the top 3 best selling mood lighting on amazon. The products has a</a:t>
            </a:r>
          </a:p>
          <a:p>
            <a:r>
              <a:rPr lang="en-US"/>
              <a:t>highest click share of 7.8%, followed by 7.04% and 5.63%.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resulting in better academic and work performance.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Heart rate value will be displayed in row 1 of LCD </a:t>
            </a:r>
          </a:p>
          <a:p>
            <a:r>
              <a:rPr lang="en-US"/>
              <a:t>2. User's status will be displayed on the 2nd row of LCD (Your Heart rate is normal)</a:t>
            </a:r>
          </a:p>
          <a:p>
            <a:r>
              <a:rPr lang="en-US"/>
              <a:t>3. Press the button to off LED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Buzzer alert user</a:t>
            </a:r>
          </a:p>
          <a:p>
            <a:r>
              <a:rPr lang="en-US"/>
              <a:t>2. Heart rate value will be displayed in row 1 of LCD </a:t>
            </a:r>
          </a:p>
          <a:p>
            <a:r>
              <a:rPr lang="en-US"/>
              <a:t>3. User's status will be displayed on the 2nd row of LCD (BPM is too high! Stand up and stretch a bit)</a:t>
            </a:r>
          </a:p>
          <a:p>
            <a:r>
              <a:rPr lang="en-US"/>
              <a:t>4. Press the button to off LED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0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pWa9N2Bg.mp4" Type="http://schemas.openxmlformats.org/officeDocument/2006/relationships/video"/><Relationship Id="rId11" Target="../media/VAFpWa9N2Bg.mp4" Type="http://schemas.microsoft.com/office/2007/relationships/media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21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p0mRrRoI.mp4" Type="http://schemas.openxmlformats.org/officeDocument/2006/relationships/video"/><Relationship Id="rId11" Target="../media/VAFp0mRrRoI.mp4" Type="http://schemas.microsoft.com/office/2007/relationships/media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22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https://drive.google.com/file/d/1tAMiAUC5nvH-_KKQgiCWYheCW9S4zLrD/view?usp=sharing" TargetMode="External" Type="http://schemas.openxmlformats.org/officeDocument/2006/relationships/hyperlink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jpe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0.jpe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73774" y="-2147998"/>
            <a:ext cx="12130635" cy="12130635"/>
          </a:xfrm>
          <a:custGeom>
            <a:avLst/>
            <a:gdLst/>
            <a:ahLst/>
            <a:cxnLst/>
            <a:rect r="r" b="b" t="t" l="l"/>
            <a:pathLst>
              <a:path h="12130635" w="12130635">
                <a:moveTo>
                  <a:pt x="0" y="0"/>
                </a:moveTo>
                <a:lnTo>
                  <a:pt x="12130635" y="0"/>
                </a:lnTo>
                <a:lnTo>
                  <a:pt x="12130635" y="12130636"/>
                </a:lnTo>
                <a:lnTo>
                  <a:pt x="0" y="1213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18646" y="6893143"/>
            <a:ext cx="14050708" cy="547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9"/>
              </a:lnSpc>
            </a:pPr>
            <a:r>
              <a:rPr lang="en-US" sz="3178">
                <a:solidFill>
                  <a:srgbClr val="000000"/>
                </a:solidFill>
                <a:latin typeface="DM Sans Bold"/>
              </a:rPr>
              <a:t>EGT203 Engineering Design Project Pitching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98269" y="8013374"/>
            <a:ext cx="4756684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DM Sans Bold"/>
              </a:rPr>
              <a:t>Presented By: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497489" y="4385660"/>
            <a:ext cx="7312579" cy="7312579"/>
          </a:xfrm>
          <a:custGeom>
            <a:avLst/>
            <a:gdLst/>
            <a:ahLst/>
            <a:cxnLst/>
            <a:rect r="r" b="b" t="t" l="l"/>
            <a:pathLst>
              <a:path h="7312579" w="7312579">
                <a:moveTo>
                  <a:pt x="0" y="0"/>
                </a:moveTo>
                <a:lnTo>
                  <a:pt x="7312579" y="0"/>
                </a:lnTo>
                <a:lnTo>
                  <a:pt x="7312579" y="7312579"/>
                </a:lnTo>
                <a:lnTo>
                  <a:pt x="0" y="7312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29225" y="8180379"/>
            <a:ext cx="4756684" cy="1448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9"/>
              </a:lnSpc>
            </a:pPr>
          </a:p>
          <a:p>
            <a:pPr>
              <a:lnSpc>
                <a:spcPts val="2859"/>
              </a:lnSpc>
            </a:pPr>
            <a:r>
              <a:rPr lang="en-US" sz="2199" spc="230">
                <a:solidFill>
                  <a:srgbClr val="000000"/>
                </a:solidFill>
                <a:latin typeface="DM Sans Bold"/>
              </a:rPr>
              <a:t>Angel Zhang XinYu (221993P)</a:t>
            </a:r>
          </a:p>
          <a:p>
            <a:pPr>
              <a:lnSpc>
                <a:spcPts val="2859"/>
              </a:lnSpc>
            </a:pPr>
            <a:r>
              <a:rPr lang="en-US" sz="2199" spc="230">
                <a:solidFill>
                  <a:srgbClr val="000000"/>
                </a:solidFill>
                <a:latin typeface="DM Sans Bold"/>
              </a:rPr>
              <a:t>Mock Ying Jing (224416M)</a:t>
            </a:r>
          </a:p>
          <a:p>
            <a:pPr marL="0" indent="0" lvl="0">
              <a:lnSpc>
                <a:spcPts val="285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118646" y="3980541"/>
            <a:ext cx="14050708" cy="1346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2"/>
              </a:lnSpc>
            </a:pPr>
            <a:r>
              <a:rPr lang="en-US" sz="10669">
                <a:solidFill>
                  <a:srgbClr val="000000"/>
                </a:solidFill>
                <a:latin typeface="Open Sauce Heavy"/>
              </a:rPr>
              <a:t>Mood Zen Assistant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56663" y="-2147998"/>
            <a:ext cx="12130635" cy="12130635"/>
          </a:xfrm>
          <a:custGeom>
            <a:avLst/>
            <a:gdLst/>
            <a:ahLst/>
            <a:cxnLst/>
            <a:rect r="r" b="b" t="t" l="l"/>
            <a:pathLst>
              <a:path h="12130635" w="12130635">
                <a:moveTo>
                  <a:pt x="0" y="0"/>
                </a:moveTo>
                <a:lnTo>
                  <a:pt x="12130635" y="0"/>
                </a:lnTo>
                <a:lnTo>
                  <a:pt x="12130635" y="12130636"/>
                </a:lnTo>
                <a:lnTo>
                  <a:pt x="0" y="12130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59620" y="2051525"/>
            <a:ext cx="12343123" cy="7931113"/>
          </a:xfrm>
          <a:custGeom>
            <a:avLst/>
            <a:gdLst/>
            <a:ahLst/>
            <a:cxnLst/>
            <a:rect r="r" b="b" t="t" l="l"/>
            <a:pathLst>
              <a:path h="7931113" w="12343123">
                <a:moveTo>
                  <a:pt x="0" y="0"/>
                </a:moveTo>
                <a:lnTo>
                  <a:pt x="12343123" y="0"/>
                </a:lnTo>
                <a:lnTo>
                  <a:pt x="12343123" y="7931113"/>
                </a:lnTo>
                <a:lnTo>
                  <a:pt x="0" y="7931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71441" y="7913424"/>
            <a:ext cx="3049801" cy="3049801"/>
          </a:xfrm>
          <a:custGeom>
            <a:avLst/>
            <a:gdLst/>
            <a:ahLst/>
            <a:cxnLst/>
            <a:rect r="r" b="b" t="t" l="l"/>
            <a:pathLst>
              <a:path h="3049801" w="3049801">
                <a:moveTo>
                  <a:pt x="0" y="0"/>
                </a:moveTo>
                <a:lnTo>
                  <a:pt x="3049801" y="0"/>
                </a:lnTo>
                <a:lnTo>
                  <a:pt x="3049801" y="3049800"/>
                </a:lnTo>
                <a:lnTo>
                  <a:pt x="0" y="3049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3220" y="732967"/>
            <a:ext cx="15941560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5"/>
              </a:lnSpc>
            </a:pPr>
            <a:r>
              <a:rPr lang="en-US" sz="5737">
                <a:solidFill>
                  <a:srgbClr val="000000"/>
                </a:solidFill>
                <a:latin typeface="Open Sauce Heavy"/>
              </a:rPr>
              <a:t>Competition: Heart Rate Monitor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56663" y="-2147998"/>
            <a:ext cx="12130635" cy="12130635"/>
          </a:xfrm>
          <a:custGeom>
            <a:avLst/>
            <a:gdLst/>
            <a:ahLst/>
            <a:cxnLst/>
            <a:rect r="r" b="b" t="t" l="l"/>
            <a:pathLst>
              <a:path h="12130635" w="12130635">
                <a:moveTo>
                  <a:pt x="0" y="0"/>
                </a:moveTo>
                <a:lnTo>
                  <a:pt x="12130635" y="0"/>
                </a:lnTo>
                <a:lnTo>
                  <a:pt x="12130635" y="12130636"/>
                </a:lnTo>
                <a:lnTo>
                  <a:pt x="0" y="121306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71441" y="7913424"/>
            <a:ext cx="3049801" cy="3049801"/>
          </a:xfrm>
          <a:custGeom>
            <a:avLst/>
            <a:gdLst/>
            <a:ahLst/>
            <a:cxnLst/>
            <a:rect r="r" b="b" t="t" l="l"/>
            <a:pathLst>
              <a:path h="3049801" w="3049801">
                <a:moveTo>
                  <a:pt x="0" y="0"/>
                </a:moveTo>
                <a:lnTo>
                  <a:pt x="3049801" y="0"/>
                </a:lnTo>
                <a:lnTo>
                  <a:pt x="3049801" y="3049800"/>
                </a:lnTo>
                <a:lnTo>
                  <a:pt x="0" y="3049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90716" y="1375682"/>
            <a:ext cx="13306568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4"/>
              </a:lnSpc>
            </a:pPr>
            <a:r>
              <a:rPr lang="en-US" sz="9237">
                <a:solidFill>
                  <a:srgbClr val="000000"/>
                </a:solidFill>
                <a:latin typeface="Open Sauce Heavy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90716" y="3446144"/>
            <a:ext cx="14564357" cy="3270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9949" indent="-474975" lvl="1">
              <a:lnSpc>
                <a:spcPts val="659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DM Sans"/>
              </a:rPr>
              <a:t>Foster improved mental well-being</a:t>
            </a:r>
          </a:p>
          <a:p>
            <a:pPr marL="949949" indent="-474975" lvl="1">
              <a:lnSpc>
                <a:spcPts val="659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DM Sans"/>
              </a:rPr>
              <a:t>Enhancing users' productivity</a:t>
            </a:r>
          </a:p>
          <a:p>
            <a:pPr marL="949949" indent="-474975" lvl="1">
              <a:lnSpc>
                <a:spcPts val="659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DM Sans"/>
              </a:rPr>
              <a:t>Maintain optimal focus </a:t>
            </a:r>
          </a:p>
          <a:p>
            <a:pPr marL="949949" indent="-474975" lvl="1">
              <a:lnSpc>
                <a:spcPts val="659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DM Sans"/>
              </a:rPr>
              <a:t>Manage distractions effectively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56663" y="-2147998"/>
            <a:ext cx="12130635" cy="12130635"/>
          </a:xfrm>
          <a:custGeom>
            <a:avLst/>
            <a:gdLst/>
            <a:ahLst/>
            <a:cxnLst/>
            <a:rect r="r" b="b" t="t" l="l"/>
            <a:pathLst>
              <a:path h="12130635" w="12130635">
                <a:moveTo>
                  <a:pt x="0" y="0"/>
                </a:moveTo>
                <a:lnTo>
                  <a:pt x="12130635" y="0"/>
                </a:lnTo>
                <a:lnTo>
                  <a:pt x="12130635" y="12130636"/>
                </a:lnTo>
                <a:lnTo>
                  <a:pt x="0" y="1213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71441" y="7913424"/>
            <a:ext cx="3049801" cy="3049801"/>
          </a:xfrm>
          <a:custGeom>
            <a:avLst/>
            <a:gdLst/>
            <a:ahLst/>
            <a:cxnLst/>
            <a:rect r="r" b="b" t="t" l="l"/>
            <a:pathLst>
              <a:path h="3049801" w="3049801">
                <a:moveTo>
                  <a:pt x="0" y="0"/>
                </a:moveTo>
                <a:lnTo>
                  <a:pt x="3049801" y="0"/>
                </a:lnTo>
                <a:lnTo>
                  <a:pt x="3049801" y="3049800"/>
                </a:lnTo>
                <a:lnTo>
                  <a:pt x="0" y="3049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51967" y="3300227"/>
            <a:ext cx="14984067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0"/>
              </a:lnSpc>
            </a:pPr>
            <a:r>
              <a:rPr lang="en-US" sz="15000">
                <a:solidFill>
                  <a:srgbClr val="000000"/>
                </a:solidFill>
                <a:latin typeface="DM Sans Bold"/>
              </a:rPr>
              <a:t>Thank You!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00733" y="5795777"/>
            <a:ext cx="10286534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DM Sans"/>
              </a:rPr>
              <a:t>"Unlock your mind's potential with our all-in-one oasis for well-being and focus - where meditation meets mood, and productivity soars."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56663" y="-2147998"/>
            <a:ext cx="12130635" cy="12130635"/>
          </a:xfrm>
          <a:custGeom>
            <a:avLst/>
            <a:gdLst/>
            <a:ahLst/>
            <a:cxnLst/>
            <a:rect r="r" b="b" t="t" l="l"/>
            <a:pathLst>
              <a:path h="12130635" w="12130635">
                <a:moveTo>
                  <a:pt x="0" y="0"/>
                </a:moveTo>
                <a:lnTo>
                  <a:pt x="12130635" y="0"/>
                </a:lnTo>
                <a:lnTo>
                  <a:pt x="12130635" y="12130636"/>
                </a:lnTo>
                <a:lnTo>
                  <a:pt x="0" y="121306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71441" y="7913424"/>
            <a:ext cx="3049801" cy="3049801"/>
          </a:xfrm>
          <a:custGeom>
            <a:avLst/>
            <a:gdLst/>
            <a:ahLst/>
            <a:cxnLst/>
            <a:rect r="r" b="b" t="t" l="l"/>
            <a:pathLst>
              <a:path h="3049801" w="3049801">
                <a:moveTo>
                  <a:pt x="0" y="0"/>
                </a:moveTo>
                <a:lnTo>
                  <a:pt x="3049801" y="0"/>
                </a:lnTo>
                <a:lnTo>
                  <a:pt x="3049801" y="3049800"/>
                </a:lnTo>
                <a:lnTo>
                  <a:pt x="0" y="3049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21834" t="21799" r="21840" b="21874"/>
          <a:stretch>
            <a:fillRect/>
          </a:stretch>
        </p:blipFill>
        <p:spPr>
          <a:xfrm flipH="false" flipV="false" rot="0">
            <a:off x="2662360" y="1966455"/>
            <a:ext cx="12963280" cy="729184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503614" y="566280"/>
            <a:ext cx="13280773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45"/>
              </a:lnSpc>
              <a:spcBef>
                <a:spcPct val="0"/>
              </a:spcBef>
            </a:pPr>
            <a:r>
              <a:rPr lang="en-US" sz="5537">
                <a:solidFill>
                  <a:srgbClr val="000000"/>
                </a:solidFill>
                <a:latin typeface="Open Sauce Heavy"/>
              </a:rPr>
              <a:t>Product Demo: Heart rate &lt; 100 BPM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44868" y="9390699"/>
            <a:ext cx="13280773" cy="71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7"/>
              </a:lnSpc>
            </a:pPr>
            <a:r>
              <a:rPr lang="en-US" sz="2055">
                <a:solidFill>
                  <a:srgbClr val="000000"/>
                </a:solidFill>
                <a:latin typeface="Shuneet Square"/>
              </a:rPr>
              <a:t>For demonstration purposes:</a:t>
            </a:r>
          </a:p>
          <a:p>
            <a:pPr algn="ctr">
              <a:lnSpc>
                <a:spcPts val="2877"/>
              </a:lnSpc>
              <a:spcBef>
                <a:spcPct val="0"/>
              </a:spcBef>
            </a:pPr>
            <a:r>
              <a:rPr lang="en-US" sz="2055">
                <a:solidFill>
                  <a:srgbClr val="000000"/>
                </a:solidFill>
                <a:latin typeface="Shuneet Square"/>
              </a:rPr>
              <a:t>Heart rate BELOW 100BPM will be deemed normal, anything ABOVE will need to be brought attention to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56663" y="-2147998"/>
            <a:ext cx="12130635" cy="12130635"/>
          </a:xfrm>
          <a:custGeom>
            <a:avLst/>
            <a:gdLst/>
            <a:ahLst/>
            <a:cxnLst/>
            <a:rect r="r" b="b" t="t" l="l"/>
            <a:pathLst>
              <a:path h="12130635" w="12130635">
                <a:moveTo>
                  <a:pt x="0" y="0"/>
                </a:moveTo>
                <a:lnTo>
                  <a:pt x="12130635" y="0"/>
                </a:lnTo>
                <a:lnTo>
                  <a:pt x="12130635" y="12130636"/>
                </a:lnTo>
                <a:lnTo>
                  <a:pt x="0" y="121306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71441" y="7913424"/>
            <a:ext cx="3049801" cy="3049801"/>
          </a:xfrm>
          <a:custGeom>
            <a:avLst/>
            <a:gdLst/>
            <a:ahLst/>
            <a:cxnLst/>
            <a:rect r="r" b="b" t="t" l="l"/>
            <a:pathLst>
              <a:path h="3049801" w="3049801">
                <a:moveTo>
                  <a:pt x="0" y="0"/>
                </a:moveTo>
                <a:lnTo>
                  <a:pt x="3049801" y="0"/>
                </a:lnTo>
                <a:lnTo>
                  <a:pt x="3049801" y="3049800"/>
                </a:lnTo>
                <a:lnTo>
                  <a:pt x="0" y="3049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2288138" y="1959011"/>
            <a:ext cx="13337502" cy="751016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503614" y="566280"/>
            <a:ext cx="13280773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45"/>
              </a:lnSpc>
              <a:spcBef>
                <a:spcPct val="0"/>
              </a:spcBef>
            </a:pPr>
            <a:r>
              <a:rPr lang="en-US" sz="5537">
                <a:solidFill>
                  <a:srgbClr val="000000"/>
                </a:solidFill>
                <a:latin typeface="Open Sauce Heavy"/>
              </a:rPr>
              <a:t>Product Demo: Heart rate &gt; 100 BPM</a:t>
            </a:r>
            <a:r>
              <a:rPr lang="en-US" sz="5537">
                <a:solidFill>
                  <a:srgbClr val="000000"/>
                </a:solidFill>
                <a:latin typeface="Open Sauce Heavy"/>
              </a:rPr>
              <a:t> </a:t>
            </a:r>
          </a:p>
        </p:txBody>
      </p:sp>
    </p:spTree>
  </p:cSld>
  <p:clrMapOvr>
    <a:masterClrMapping/>
  </p:clrMapOvr>
  <p:transition spd="fast">
    <p:cover dir="rd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drive.google.com/file/d/1tAMiAUC5nvH-_KKQgiCWYheCW9S4zLrD/view?usp=sharing"/>
          </p:cNvPr>
          <p:cNvSpPr/>
          <p:nvPr/>
        </p:nvSpPr>
        <p:spPr>
          <a:xfrm flipH="false" flipV="false" rot="0">
            <a:off x="0" y="1491168"/>
            <a:ext cx="18288000" cy="8795832"/>
          </a:xfrm>
          <a:custGeom>
            <a:avLst/>
            <a:gdLst/>
            <a:ahLst/>
            <a:cxnLst/>
            <a:rect r="r" b="b" t="t" l="l"/>
            <a:pathLst>
              <a:path h="8795832" w="18288000">
                <a:moveTo>
                  <a:pt x="0" y="0"/>
                </a:moveTo>
                <a:lnTo>
                  <a:pt x="18288000" y="0"/>
                </a:lnTo>
                <a:lnTo>
                  <a:pt x="18288000" y="8795832"/>
                </a:lnTo>
                <a:lnTo>
                  <a:pt x="0" y="87958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27414" y="113240"/>
            <a:ext cx="8233172" cy="1377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1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DM Sans"/>
              </a:rPr>
              <a:t>Coding Flowchart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18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0742">
            <a:off x="11143509" y="7481281"/>
            <a:ext cx="6457575" cy="5248247"/>
          </a:xfrm>
          <a:custGeom>
            <a:avLst/>
            <a:gdLst/>
            <a:ahLst/>
            <a:cxnLst/>
            <a:rect r="r" b="b" t="t" l="l"/>
            <a:pathLst>
              <a:path h="5248247" w="6457575">
                <a:moveTo>
                  <a:pt x="0" y="0"/>
                </a:moveTo>
                <a:lnTo>
                  <a:pt x="6457575" y="0"/>
                </a:lnTo>
                <a:lnTo>
                  <a:pt x="6457575" y="5248247"/>
                </a:lnTo>
                <a:lnTo>
                  <a:pt x="0" y="5248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904175">
            <a:off x="-3042569" y="2394563"/>
            <a:ext cx="24373138" cy="6422834"/>
            <a:chOff x="0" y="0"/>
            <a:chExt cx="18103873" cy="47707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103873" cy="4770751"/>
            </a:xfrm>
            <a:custGeom>
              <a:avLst/>
              <a:gdLst/>
              <a:ahLst/>
              <a:cxnLst/>
              <a:rect r="r" b="b" t="t" l="l"/>
              <a:pathLst>
                <a:path h="4770751" w="18103873">
                  <a:moveTo>
                    <a:pt x="0" y="0"/>
                  </a:moveTo>
                  <a:lnTo>
                    <a:pt x="18103873" y="0"/>
                  </a:lnTo>
                  <a:lnTo>
                    <a:pt x="18103873" y="4770751"/>
                  </a:lnTo>
                  <a:lnTo>
                    <a:pt x="0" y="4770751"/>
                  </a:lnTo>
                  <a:close/>
                </a:path>
              </a:pathLst>
            </a:custGeom>
            <a:solidFill>
              <a:srgbClr val="6164CC">
                <a:alpha val="2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18013" lIns="18013" bIns="18013" rIns="18013"/>
            <a:lstStyle/>
            <a:p>
              <a:pPr algn="ctr">
                <a:lnSpc>
                  <a:spcPts val="523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629472">
            <a:off x="-3229047" y="445438"/>
            <a:ext cx="5963102" cy="4846375"/>
          </a:xfrm>
          <a:custGeom>
            <a:avLst/>
            <a:gdLst/>
            <a:ahLst/>
            <a:cxnLst/>
            <a:rect r="r" b="b" t="t" l="l"/>
            <a:pathLst>
              <a:path h="4846375" w="5963102">
                <a:moveTo>
                  <a:pt x="0" y="0"/>
                </a:moveTo>
                <a:lnTo>
                  <a:pt x="5963102" y="0"/>
                </a:lnTo>
                <a:lnTo>
                  <a:pt x="5963102" y="4846375"/>
                </a:lnTo>
                <a:lnTo>
                  <a:pt x="0" y="4846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63373" y="1689881"/>
            <a:ext cx="16516951" cy="7887333"/>
            <a:chOff x="0" y="0"/>
            <a:chExt cx="6173628" cy="29480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173628" cy="2948090"/>
            </a:xfrm>
            <a:custGeom>
              <a:avLst/>
              <a:gdLst/>
              <a:ahLst/>
              <a:cxnLst/>
              <a:rect r="r" b="b" t="t" l="l"/>
              <a:pathLst>
                <a:path h="2948090" w="6173628">
                  <a:moveTo>
                    <a:pt x="17343" y="0"/>
                  </a:moveTo>
                  <a:lnTo>
                    <a:pt x="6156285" y="0"/>
                  </a:lnTo>
                  <a:cubicBezTo>
                    <a:pt x="6160884" y="0"/>
                    <a:pt x="6165296" y="1827"/>
                    <a:pt x="6168548" y="5080"/>
                  </a:cubicBezTo>
                  <a:cubicBezTo>
                    <a:pt x="6171801" y="8332"/>
                    <a:pt x="6173628" y="12743"/>
                    <a:pt x="6173628" y="17343"/>
                  </a:cubicBezTo>
                  <a:lnTo>
                    <a:pt x="6173628" y="2930747"/>
                  </a:lnTo>
                  <a:cubicBezTo>
                    <a:pt x="6173628" y="2935347"/>
                    <a:pt x="6171801" y="2939758"/>
                    <a:pt x="6168548" y="2943010"/>
                  </a:cubicBezTo>
                  <a:cubicBezTo>
                    <a:pt x="6165296" y="2946263"/>
                    <a:pt x="6160884" y="2948090"/>
                    <a:pt x="6156285" y="2948090"/>
                  </a:cubicBezTo>
                  <a:lnTo>
                    <a:pt x="17343" y="2948090"/>
                  </a:lnTo>
                  <a:cubicBezTo>
                    <a:pt x="12743" y="2948090"/>
                    <a:pt x="8332" y="2946263"/>
                    <a:pt x="5080" y="2943010"/>
                  </a:cubicBezTo>
                  <a:cubicBezTo>
                    <a:pt x="1827" y="2939758"/>
                    <a:pt x="0" y="2935347"/>
                    <a:pt x="0" y="2930747"/>
                  </a:cubicBezTo>
                  <a:lnTo>
                    <a:pt x="0" y="17343"/>
                  </a:lnTo>
                  <a:cubicBezTo>
                    <a:pt x="0" y="12743"/>
                    <a:pt x="1827" y="8332"/>
                    <a:pt x="5080" y="5080"/>
                  </a:cubicBezTo>
                  <a:cubicBezTo>
                    <a:pt x="8332" y="1827"/>
                    <a:pt x="12743" y="0"/>
                    <a:pt x="173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804166" y="724109"/>
            <a:ext cx="6208436" cy="75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3"/>
              </a:lnSpc>
              <a:spcBef>
                <a:spcPct val="0"/>
              </a:spcBef>
            </a:pPr>
            <a:r>
              <a:rPr lang="en-US" sz="5498" spc="285" u="none">
                <a:solidFill>
                  <a:srgbClr val="FFD516"/>
                </a:solidFill>
                <a:latin typeface="Muli Ultra-Bold"/>
              </a:rPr>
              <a:t>EMPATHY MAP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0851" y="724109"/>
            <a:ext cx="4324152" cy="75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3"/>
              </a:lnSpc>
              <a:spcBef>
                <a:spcPct val="0"/>
              </a:spcBef>
            </a:pPr>
            <a:r>
              <a:rPr lang="en-US" sz="5498" spc="-153" u="none">
                <a:solidFill>
                  <a:srgbClr val="FFFFFF"/>
                </a:solidFill>
                <a:latin typeface="Muli Italics"/>
              </a:rPr>
              <a:t>CUSTOMER</a:t>
            </a:r>
          </a:p>
        </p:txBody>
      </p:sp>
      <p:sp>
        <p:nvSpPr>
          <p:cNvPr name="AutoShape 12" id="12"/>
          <p:cNvSpPr/>
          <p:nvPr/>
        </p:nvSpPr>
        <p:spPr>
          <a:xfrm rot="-5400000">
            <a:off x="7977371" y="2849783"/>
            <a:ext cx="2329660" cy="0"/>
          </a:xfrm>
          <a:prstGeom prst="line">
            <a:avLst/>
          </a:prstGeom>
          <a:ln cap="flat" w="9525">
            <a:solidFill>
              <a:srgbClr val="7785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8205952" y="1873696"/>
            <a:ext cx="1885235" cy="808294"/>
          </a:xfrm>
          <a:custGeom>
            <a:avLst/>
            <a:gdLst/>
            <a:ahLst/>
            <a:cxnLst/>
            <a:rect r="r" b="b" t="t" l="l"/>
            <a:pathLst>
              <a:path h="808294" w="1885235">
                <a:moveTo>
                  <a:pt x="0" y="0"/>
                </a:moveTo>
                <a:lnTo>
                  <a:pt x="1885235" y="0"/>
                </a:lnTo>
                <a:lnTo>
                  <a:pt x="1885235" y="808295"/>
                </a:lnTo>
                <a:lnTo>
                  <a:pt x="0" y="808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850879" y="2160352"/>
            <a:ext cx="247461" cy="234984"/>
            <a:chOff x="0" y="0"/>
            <a:chExt cx="548725" cy="5210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48371" y="0"/>
              <a:ext cx="251984" cy="521059"/>
            </a:xfrm>
            <a:custGeom>
              <a:avLst/>
              <a:gdLst/>
              <a:ahLst/>
              <a:cxnLst/>
              <a:rect r="r" b="b" t="t" l="l"/>
              <a:pathLst>
                <a:path h="521059" w="251984">
                  <a:moveTo>
                    <a:pt x="125992" y="0"/>
                  </a:moveTo>
                  <a:cubicBezTo>
                    <a:pt x="251984" y="150838"/>
                    <a:pt x="251984" y="370221"/>
                    <a:pt x="125992" y="521059"/>
                  </a:cubicBezTo>
                  <a:cubicBezTo>
                    <a:pt x="0" y="370221"/>
                    <a:pt x="0" y="150838"/>
                    <a:pt x="125992" y="0"/>
                  </a:cubicBezTo>
                  <a:close/>
                </a:path>
              </a:pathLst>
            </a:custGeom>
            <a:solidFill>
              <a:srgbClr val="FED20C"/>
            </a:solidFill>
            <a:ln>
              <a:noFill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090404" y="2146246"/>
            <a:ext cx="247461" cy="234984"/>
            <a:chOff x="0" y="0"/>
            <a:chExt cx="548725" cy="52105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48371" y="0"/>
              <a:ext cx="251984" cy="521059"/>
            </a:xfrm>
            <a:custGeom>
              <a:avLst/>
              <a:gdLst/>
              <a:ahLst/>
              <a:cxnLst/>
              <a:rect r="r" b="b" t="t" l="l"/>
              <a:pathLst>
                <a:path h="521059" w="251984">
                  <a:moveTo>
                    <a:pt x="125992" y="0"/>
                  </a:moveTo>
                  <a:cubicBezTo>
                    <a:pt x="251984" y="150838"/>
                    <a:pt x="251984" y="370221"/>
                    <a:pt x="125992" y="521059"/>
                  </a:cubicBezTo>
                  <a:cubicBezTo>
                    <a:pt x="0" y="370221"/>
                    <a:pt x="0" y="150838"/>
                    <a:pt x="125992" y="0"/>
                  </a:cubicBezTo>
                  <a:close/>
                </a:path>
              </a:pathLst>
            </a:custGeom>
            <a:solidFill>
              <a:srgbClr val="7785FF"/>
            </a:solidFill>
            <a:ln>
              <a:noFill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12898" y="3858956"/>
            <a:ext cx="247461" cy="234984"/>
            <a:chOff x="0" y="0"/>
            <a:chExt cx="548725" cy="52105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48371" y="0"/>
              <a:ext cx="251984" cy="521059"/>
            </a:xfrm>
            <a:custGeom>
              <a:avLst/>
              <a:gdLst/>
              <a:ahLst/>
              <a:cxnLst/>
              <a:rect r="r" b="b" t="t" l="l"/>
              <a:pathLst>
                <a:path h="521059" w="251984">
                  <a:moveTo>
                    <a:pt x="125992" y="0"/>
                  </a:moveTo>
                  <a:cubicBezTo>
                    <a:pt x="251984" y="150838"/>
                    <a:pt x="251984" y="370221"/>
                    <a:pt x="125992" y="521059"/>
                  </a:cubicBezTo>
                  <a:cubicBezTo>
                    <a:pt x="0" y="370221"/>
                    <a:pt x="0" y="150838"/>
                    <a:pt x="125992" y="0"/>
                  </a:cubicBezTo>
                  <a:close/>
                </a:path>
              </a:pathLst>
            </a:custGeom>
            <a:solidFill>
              <a:srgbClr val="FE9028"/>
            </a:solidFill>
            <a:ln>
              <a:noFill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22461" y="3858956"/>
            <a:ext cx="247461" cy="234984"/>
            <a:chOff x="0" y="0"/>
            <a:chExt cx="548725" cy="52105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48371" y="0"/>
              <a:ext cx="251984" cy="521059"/>
            </a:xfrm>
            <a:custGeom>
              <a:avLst/>
              <a:gdLst/>
              <a:ahLst/>
              <a:cxnLst/>
              <a:rect r="r" b="b" t="t" l="l"/>
              <a:pathLst>
                <a:path h="521059" w="251984">
                  <a:moveTo>
                    <a:pt x="125992" y="0"/>
                  </a:moveTo>
                  <a:cubicBezTo>
                    <a:pt x="251984" y="150838"/>
                    <a:pt x="251984" y="370221"/>
                    <a:pt x="125992" y="521059"/>
                  </a:cubicBezTo>
                  <a:cubicBezTo>
                    <a:pt x="0" y="370221"/>
                    <a:pt x="0" y="150838"/>
                    <a:pt x="125992" y="0"/>
                  </a:cubicBezTo>
                  <a:close/>
                </a:path>
              </a:pathLst>
            </a:custGeom>
            <a:solidFill>
              <a:srgbClr val="11C5CC"/>
            </a:solidFill>
            <a:ln>
              <a:noFill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622461" y="6309842"/>
            <a:ext cx="247461" cy="234984"/>
            <a:chOff x="0" y="0"/>
            <a:chExt cx="548725" cy="52105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48371" y="0"/>
              <a:ext cx="251984" cy="521059"/>
            </a:xfrm>
            <a:custGeom>
              <a:avLst/>
              <a:gdLst/>
              <a:ahLst/>
              <a:cxnLst/>
              <a:rect r="r" b="b" t="t" l="l"/>
              <a:pathLst>
                <a:path h="521059" w="251984">
                  <a:moveTo>
                    <a:pt x="125992" y="0"/>
                  </a:moveTo>
                  <a:cubicBezTo>
                    <a:pt x="251984" y="150838"/>
                    <a:pt x="251984" y="370221"/>
                    <a:pt x="125992" y="521059"/>
                  </a:cubicBezTo>
                  <a:cubicBezTo>
                    <a:pt x="0" y="370221"/>
                    <a:pt x="0" y="150838"/>
                    <a:pt x="125992" y="0"/>
                  </a:cubicBezTo>
                  <a:close/>
                </a:path>
              </a:pathLst>
            </a:custGeom>
            <a:solidFill>
              <a:srgbClr val="7785FF"/>
            </a:solidFill>
            <a:ln>
              <a:noFill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9" id="29"/>
          <p:cNvSpPr/>
          <p:nvPr/>
        </p:nvSpPr>
        <p:spPr>
          <a:xfrm rot="-9291508">
            <a:off x="68220" y="5631511"/>
            <a:ext cx="18045905" cy="0"/>
          </a:xfrm>
          <a:prstGeom prst="line">
            <a:avLst/>
          </a:prstGeom>
          <a:ln cap="flat" w="9525">
            <a:solidFill>
              <a:srgbClr val="7785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rot="-1507860">
            <a:off x="66086" y="5633666"/>
            <a:ext cx="18063128" cy="0"/>
          </a:xfrm>
          <a:prstGeom prst="line">
            <a:avLst/>
          </a:prstGeom>
          <a:ln cap="flat" w="9525">
            <a:solidFill>
              <a:srgbClr val="7785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11283">
            <a:off x="10928240" y="5962269"/>
            <a:ext cx="6552103" cy="0"/>
          </a:xfrm>
          <a:prstGeom prst="line">
            <a:avLst/>
          </a:prstGeom>
          <a:ln cap="flat" w="9525">
            <a:solidFill>
              <a:srgbClr val="7785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6885549" y="3394999"/>
            <a:ext cx="4511734" cy="4503273"/>
          </a:xfrm>
          <a:custGeom>
            <a:avLst/>
            <a:gdLst/>
            <a:ahLst/>
            <a:cxnLst/>
            <a:rect r="r" b="b" t="t" l="l"/>
            <a:pathLst>
              <a:path h="4503273" w="4511734">
                <a:moveTo>
                  <a:pt x="0" y="0"/>
                </a:moveTo>
                <a:lnTo>
                  <a:pt x="4511735" y="0"/>
                </a:lnTo>
                <a:lnTo>
                  <a:pt x="4511735" y="4503274"/>
                </a:lnTo>
                <a:lnTo>
                  <a:pt x="0" y="4503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62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8055313" y="8051485"/>
            <a:ext cx="247461" cy="234984"/>
            <a:chOff x="0" y="0"/>
            <a:chExt cx="548725" cy="52105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148371" y="0"/>
              <a:ext cx="251984" cy="521059"/>
            </a:xfrm>
            <a:custGeom>
              <a:avLst/>
              <a:gdLst/>
              <a:ahLst/>
              <a:cxnLst/>
              <a:rect r="r" b="b" t="t" l="l"/>
              <a:pathLst>
                <a:path h="521059" w="251984">
                  <a:moveTo>
                    <a:pt x="125992" y="0"/>
                  </a:moveTo>
                  <a:cubicBezTo>
                    <a:pt x="251984" y="150838"/>
                    <a:pt x="251984" y="370221"/>
                    <a:pt x="125992" y="521059"/>
                  </a:cubicBezTo>
                  <a:cubicBezTo>
                    <a:pt x="0" y="370221"/>
                    <a:pt x="0" y="150838"/>
                    <a:pt x="125992" y="0"/>
                  </a:cubicBezTo>
                  <a:close/>
                </a:path>
              </a:pathLst>
            </a:custGeom>
            <a:solidFill>
              <a:srgbClr val="11C5CC"/>
            </a:solidFill>
            <a:ln>
              <a:noFill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6" id="36"/>
          <p:cNvSpPr/>
          <p:nvPr/>
        </p:nvSpPr>
        <p:spPr>
          <a:xfrm rot="-5389317">
            <a:off x="8115940" y="6226911"/>
            <a:ext cx="2049366" cy="0"/>
          </a:xfrm>
          <a:prstGeom prst="line">
            <a:avLst/>
          </a:prstGeom>
          <a:ln cap="flat" w="9525">
            <a:solidFill>
              <a:srgbClr val="7785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7806116" y="5196696"/>
            <a:ext cx="953038" cy="256742"/>
            <a:chOff x="0" y="0"/>
            <a:chExt cx="379085" cy="10212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379085" cy="102123"/>
            </a:xfrm>
            <a:custGeom>
              <a:avLst/>
              <a:gdLst/>
              <a:ahLst/>
              <a:cxnLst/>
              <a:rect r="r" b="b" t="t" l="l"/>
              <a:pathLst>
                <a:path h="102123" w="379085">
                  <a:moveTo>
                    <a:pt x="51061" y="0"/>
                  </a:moveTo>
                  <a:lnTo>
                    <a:pt x="328023" y="0"/>
                  </a:lnTo>
                  <a:cubicBezTo>
                    <a:pt x="356224" y="0"/>
                    <a:pt x="379085" y="22861"/>
                    <a:pt x="379085" y="51061"/>
                  </a:cubicBezTo>
                  <a:lnTo>
                    <a:pt x="379085" y="51061"/>
                  </a:lnTo>
                  <a:cubicBezTo>
                    <a:pt x="379085" y="64604"/>
                    <a:pt x="373705" y="77591"/>
                    <a:pt x="364129" y="87167"/>
                  </a:cubicBezTo>
                  <a:cubicBezTo>
                    <a:pt x="354553" y="96743"/>
                    <a:pt x="341566" y="102123"/>
                    <a:pt x="328023" y="102123"/>
                  </a:cubicBezTo>
                  <a:lnTo>
                    <a:pt x="51061" y="102123"/>
                  </a:lnTo>
                  <a:cubicBezTo>
                    <a:pt x="22861" y="102123"/>
                    <a:pt x="0" y="79262"/>
                    <a:pt x="0" y="51061"/>
                  </a:cubicBezTo>
                  <a:lnTo>
                    <a:pt x="0" y="51061"/>
                  </a:lnTo>
                  <a:cubicBezTo>
                    <a:pt x="0" y="22861"/>
                    <a:pt x="22861" y="0"/>
                    <a:pt x="51061" y="0"/>
                  </a:cubicBezTo>
                  <a:close/>
                </a:path>
              </a:pathLst>
            </a:custGeom>
            <a:solidFill>
              <a:srgbClr val="7785FF"/>
            </a:solidFill>
            <a:ln>
              <a:noFill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1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429203" y="5196696"/>
            <a:ext cx="953038" cy="256742"/>
            <a:chOff x="0" y="0"/>
            <a:chExt cx="379085" cy="10212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79085" cy="102123"/>
            </a:xfrm>
            <a:custGeom>
              <a:avLst/>
              <a:gdLst/>
              <a:ahLst/>
              <a:cxnLst/>
              <a:rect r="r" b="b" t="t" l="l"/>
              <a:pathLst>
                <a:path h="102123" w="379085">
                  <a:moveTo>
                    <a:pt x="51061" y="0"/>
                  </a:moveTo>
                  <a:lnTo>
                    <a:pt x="328023" y="0"/>
                  </a:lnTo>
                  <a:cubicBezTo>
                    <a:pt x="356224" y="0"/>
                    <a:pt x="379085" y="22861"/>
                    <a:pt x="379085" y="51061"/>
                  </a:cubicBezTo>
                  <a:lnTo>
                    <a:pt x="379085" y="51061"/>
                  </a:lnTo>
                  <a:cubicBezTo>
                    <a:pt x="379085" y="64604"/>
                    <a:pt x="373705" y="77591"/>
                    <a:pt x="364129" y="87167"/>
                  </a:cubicBezTo>
                  <a:cubicBezTo>
                    <a:pt x="354553" y="96743"/>
                    <a:pt x="341566" y="102123"/>
                    <a:pt x="328023" y="102123"/>
                  </a:cubicBezTo>
                  <a:lnTo>
                    <a:pt x="51061" y="102123"/>
                  </a:lnTo>
                  <a:cubicBezTo>
                    <a:pt x="22861" y="102123"/>
                    <a:pt x="0" y="79262"/>
                    <a:pt x="0" y="51061"/>
                  </a:cubicBezTo>
                  <a:lnTo>
                    <a:pt x="0" y="51061"/>
                  </a:lnTo>
                  <a:cubicBezTo>
                    <a:pt x="0" y="22861"/>
                    <a:pt x="22861" y="0"/>
                    <a:pt x="51061" y="0"/>
                  </a:cubicBezTo>
                  <a:close/>
                </a:path>
              </a:pathLst>
            </a:custGeom>
            <a:solidFill>
              <a:srgbClr val="7785FF"/>
            </a:solidFill>
            <a:ln>
              <a:noFill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1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5400000">
            <a:off x="7757736" y="2163847"/>
            <a:ext cx="263195" cy="227993"/>
          </a:xfrm>
          <a:custGeom>
            <a:avLst/>
            <a:gdLst/>
            <a:ahLst/>
            <a:cxnLst/>
            <a:rect r="r" b="b" t="t" l="l"/>
            <a:pathLst>
              <a:path h="227993" w="263195">
                <a:moveTo>
                  <a:pt x="0" y="0"/>
                </a:moveTo>
                <a:lnTo>
                  <a:pt x="263195" y="0"/>
                </a:lnTo>
                <a:lnTo>
                  <a:pt x="263195" y="227993"/>
                </a:lnTo>
                <a:lnTo>
                  <a:pt x="0" y="2279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-5400000">
            <a:off x="10245902" y="2163847"/>
            <a:ext cx="263195" cy="227993"/>
          </a:xfrm>
          <a:custGeom>
            <a:avLst/>
            <a:gdLst/>
            <a:ahLst/>
            <a:cxnLst/>
            <a:rect r="r" b="b" t="t" l="l"/>
            <a:pathLst>
              <a:path h="227993" w="263195">
                <a:moveTo>
                  <a:pt x="0" y="0"/>
                </a:moveTo>
                <a:lnTo>
                  <a:pt x="263195" y="0"/>
                </a:lnTo>
                <a:lnTo>
                  <a:pt x="263195" y="227993"/>
                </a:lnTo>
                <a:lnTo>
                  <a:pt x="0" y="2279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9015721" y="4138284"/>
            <a:ext cx="247461" cy="234984"/>
            <a:chOff x="0" y="0"/>
            <a:chExt cx="548725" cy="52105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148371" y="0"/>
              <a:ext cx="251984" cy="521059"/>
            </a:xfrm>
            <a:custGeom>
              <a:avLst/>
              <a:gdLst/>
              <a:ahLst/>
              <a:cxnLst/>
              <a:rect r="r" b="b" t="t" l="l"/>
              <a:pathLst>
                <a:path h="521059" w="251984">
                  <a:moveTo>
                    <a:pt x="125992" y="0"/>
                  </a:moveTo>
                  <a:cubicBezTo>
                    <a:pt x="251984" y="150838"/>
                    <a:pt x="251984" y="370221"/>
                    <a:pt x="125992" y="521059"/>
                  </a:cubicBezTo>
                  <a:cubicBezTo>
                    <a:pt x="0" y="370221"/>
                    <a:pt x="0" y="150838"/>
                    <a:pt x="125992" y="0"/>
                  </a:cubicBezTo>
                  <a:close/>
                </a:path>
              </a:pathLst>
            </a:custGeom>
            <a:solidFill>
              <a:srgbClr val="FA4078"/>
            </a:solidFill>
            <a:ln>
              <a:noFill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8508155" y="2098235"/>
            <a:ext cx="1298631" cy="359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2"/>
              </a:lnSpc>
            </a:pPr>
            <a:r>
              <a:rPr lang="en-US" sz="2397">
                <a:solidFill>
                  <a:srgbClr val="6164CC"/>
                </a:solidFill>
                <a:latin typeface="Muli Ultra-Bold"/>
              </a:rPr>
              <a:t>GOAL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4510146" y="2146246"/>
            <a:ext cx="3265191" cy="230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44"/>
              </a:lnSpc>
              <a:spcBef>
                <a:spcPct val="0"/>
              </a:spcBef>
            </a:pPr>
            <a:r>
              <a:rPr lang="en-US" sz="1549" u="none">
                <a:solidFill>
                  <a:srgbClr val="6164CC"/>
                </a:solidFill>
                <a:latin typeface="Muli Semi-Bold"/>
              </a:rPr>
              <a:t>Who are we empathizing with?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164487" y="3861306"/>
            <a:ext cx="2772138" cy="2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44"/>
              </a:lnSpc>
              <a:spcBef>
                <a:spcPct val="0"/>
              </a:spcBef>
            </a:pPr>
            <a:r>
              <a:rPr lang="en-US" sz="1549" u="none">
                <a:solidFill>
                  <a:srgbClr val="6164CC"/>
                </a:solidFill>
                <a:latin typeface="Muli Semi-Bold"/>
              </a:rPr>
              <a:t>What do they hear?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4129328" y="3861306"/>
            <a:ext cx="2538674" cy="2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44"/>
              </a:lnSpc>
              <a:spcBef>
                <a:spcPct val="0"/>
              </a:spcBef>
            </a:pPr>
            <a:r>
              <a:rPr lang="en-US" sz="1549" u="none">
                <a:solidFill>
                  <a:srgbClr val="6164CC"/>
                </a:solidFill>
                <a:latin typeface="Muli Semi-Bold"/>
              </a:rPr>
              <a:t>What do they see?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315320" y="2160352"/>
            <a:ext cx="2772138" cy="2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44"/>
              </a:lnSpc>
              <a:spcBef>
                <a:spcPct val="0"/>
              </a:spcBef>
            </a:pPr>
            <a:r>
              <a:rPr lang="en-US" sz="1549" u="none">
                <a:solidFill>
                  <a:srgbClr val="6164CC"/>
                </a:solidFill>
                <a:latin typeface="Muli Semi-Bold"/>
              </a:rPr>
              <a:t>What do they need to do?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838535" y="2192891"/>
            <a:ext cx="272149" cy="17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3"/>
              </a:lnSpc>
              <a:spcBef>
                <a:spcPct val="0"/>
              </a:spcBef>
            </a:pPr>
            <a:r>
              <a:rPr lang="en-US" sz="1246">
                <a:solidFill>
                  <a:srgbClr val="FFFFFF"/>
                </a:solidFill>
                <a:latin typeface="Muli Semi-Bold"/>
              </a:rPr>
              <a:t>2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4078060" y="2178785"/>
            <a:ext cx="272149" cy="17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3"/>
              </a:lnSpc>
              <a:spcBef>
                <a:spcPct val="0"/>
              </a:spcBef>
            </a:pPr>
            <a:r>
              <a:rPr lang="en-US" sz="1246">
                <a:solidFill>
                  <a:srgbClr val="FFFFFF"/>
                </a:solidFill>
                <a:latin typeface="Muli Semi-Bold"/>
              </a:rPr>
              <a:t>1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700553" y="3893855"/>
            <a:ext cx="272149" cy="17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3"/>
              </a:lnSpc>
              <a:spcBef>
                <a:spcPct val="0"/>
              </a:spcBef>
            </a:pPr>
            <a:r>
              <a:rPr lang="en-US" sz="1246">
                <a:solidFill>
                  <a:srgbClr val="FFFFFF"/>
                </a:solidFill>
                <a:latin typeface="Muli Semi-Bold"/>
              </a:rPr>
              <a:t>6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3610117" y="3893855"/>
            <a:ext cx="272149" cy="17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3"/>
              </a:lnSpc>
              <a:spcBef>
                <a:spcPct val="0"/>
              </a:spcBef>
            </a:pPr>
            <a:r>
              <a:rPr lang="en-US" sz="1246">
                <a:solidFill>
                  <a:srgbClr val="FFFFFF"/>
                </a:solidFill>
                <a:latin typeface="Muli Semi-Bold"/>
              </a:rPr>
              <a:t>3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4129328" y="6312192"/>
            <a:ext cx="2784375" cy="2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44"/>
              </a:lnSpc>
              <a:spcBef>
                <a:spcPct val="0"/>
              </a:spcBef>
            </a:pPr>
            <a:r>
              <a:rPr lang="en-US" sz="1549" u="none">
                <a:solidFill>
                  <a:srgbClr val="6164CC"/>
                </a:solidFill>
                <a:latin typeface="Muli Semi-Bold"/>
              </a:rPr>
              <a:t>What do they say?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3610117" y="6344742"/>
            <a:ext cx="272149" cy="17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3"/>
              </a:lnSpc>
              <a:spcBef>
                <a:spcPct val="0"/>
              </a:spcBef>
            </a:pPr>
            <a:r>
              <a:rPr lang="en-US" sz="1246">
                <a:solidFill>
                  <a:srgbClr val="FFFFFF"/>
                </a:solidFill>
                <a:latin typeface="Muli Semi-Bold"/>
              </a:rPr>
              <a:t>4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8478253" y="8053835"/>
            <a:ext cx="2201915" cy="23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44"/>
              </a:lnSpc>
              <a:spcBef>
                <a:spcPct val="0"/>
              </a:spcBef>
            </a:pPr>
            <a:r>
              <a:rPr lang="en-US" sz="1549" u="none">
                <a:solidFill>
                  <a:srgbClr val="6164CC"/>
                </a:solidFill>
                <a:latin typeface="Muli Semi-Bold"/>
              </a:rPr>
              <a:t>What do they do?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048310" y="8086384"/>
            <a:ext cx="272149" cy="17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3"/>
              </a:lnSpc>
              <a:spcBef>
                <a:spcPct val="0"/>
              </a:spcBef>
            </a:pPr>
            <a:r>
              <a:rPr lang="en-US" sz="1246">
                <a:solidFill>
                  <a:srgbClr val="FFFFFF"/>
                </a:solidFill>
                <a:latin typeface="Muli Semi-Bold"/>
              </a:rPr>
              <a:t>5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9003377" y="4173183"/>
            <a:ext cx="272149" cy="17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3"/>
              </a:lnSpc>
              <a:spcBef>
                <a:spcPct val="0"/>
              </a:spcBef>
            </a:pPr>
            <a:r>
              <a:rPr lang="en-US" sz="1246">
                <a:solidFill>
                  <a:srgbClr val="FFFFFF"/>
                </a:solidFill>
                <a:latin typeface="Muli Semi-Bold"/>
              </a:rPr>
              <a:t>7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7616970" y="4487934"/>
            <a:ext cx="3063198" cy="230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25"/>
              </a:lnSpc>
              <a:spcBef>
                <a:spcPct val="0"/>
              </a:spcBef>
            </a:pPr>
            <a:r>
              <a:rPr lang="en-US" sz="1534">
                <a:solidFill>
                  <a:srgbClr val="6164CC"/>
                </a:solidFill>
                <a:latin typeface="Muli Semi-Bold"/>
              </a:rPr>
              <a:t>What do they think and feel?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7925788" y="5206980"/>
            <a:ext cx="663836" cy="220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25"/>
              </a:lnSpc>
              <a:spcBef>
                <a:spcPct val="0"/>
              </a:spcBef>
            </a:pPr>
            <a:r>
              <a:rPr lang="en-US" sz="1449" u="none">
                <a:solidFill>
                  <a:srgbClr val="FFFFFF"/>
                </a:solidFill>
                <a:latin typeface="Muli Semi-Bold Italics"/>
              </a:rPr>
              <a:t>Pains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9630667" y="5206980"/>
            <a:ext cx="610280" cy="220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25"/>
              </a:lnSpc>
              <a:spcBef>
                <a:spcPct val="0"/>
              </a:spcBef>
            </a:pPr>
            <a:r>
              <a:rPr lang="en-US" sz="1449">
                <a:solidFill>
                  <a:srgbClr val="FFFFFF"/>
                </a:solidFill>
                <a:latin typeface="Muli Semi-Bold Italics"/>
              </a:rPr>
              <a:t>Gains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4214134" y="2468224"/>
            <a:ext cx="2655910" cy="35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7"/>
              </a:lnSpc>
              <a:spcBef>
                <a:spcPct val="0"/>
              </a:spcBef>
            </a:pPr>
            <a:r>
              <a:rPr lang="en-US" sz="2055">
                <a:solidFill>
                  <a:srgbClr val="000000"/>
                </a:solidFill>
                <a:latin typeface="Shuneet Square"/>
              </a:rPr>
              <a:t>Students, Learners, Workers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7550052" y="2606719"/>
            <a:ext cx="7530537" cy="247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1"/>
              </a:lnSpc>
            </a:pPr>
            <a:r>
              <a:rPr lang="en-US" sz="1494">
                <a:solidFill>
                  <a:srgbClr val="000000"/>
                </a:solidFill>
                <a:latin typeface="Canva Sans"/>
              </a:rPr>
              <a:t>keep calm and control their emotions.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4492438" y="5577405"/>
            <a:ext cx="7530537" cy="240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1"/>
              </a:lnSpc>
            </a:pPr>
            <a:r>
              <a:rPr lang="en-US" sz="1394">
                <a:solidFill>
                  <a:srgbClr val="000000"/>
                </a:solidFill>
                <a:latin typeface="Canva Sans"/>
              </a:rPr>
              <a:t>lack of focus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9342346" y="5543700"/>
            <a:ext cx="1508534" cy="40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1"/>
              </a:lnSpc>
            </a:pPr>
            <a:r>
              <a:rPr lang="en-US" sz="1194">
                <a:solidFill>
                  <a:srgbClr val="000000"/>
                </a:solidFill>
                <a:latin typeface="Canva Sans"/>
              </a:rPr>
              <a:t>Improved mental </a:t>
            </a:r>
          </a:p>
          <a:p>
            <a:pPr algn="ctr">
              <a:lnSpc>
                <a:spcPts val="1671"/>
              </a:lnSpc>
            </a:pPr>
            <a:r>
              <a:rPr lang="en-US" sz="1194">
                <a:solidFill>
                  <a:srgbClr val="000000"/>
                </a:solidFill>
                <a:latin typeface="Canva Sans"/>
              </a:rPr>
              <a:t>well-being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306868" y="6136950"/>
            <a:ext cx="7530537" cy="198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1"/>
              </a:lnSpc>
            </a:pPr>
            <a:r>
              <a:rPr lang="en-US" sz="1194">
                <a:solidFill>
                  <a:srgbClr val="000000"/>
                </a:solidFill>
                <a:latin typeface="Canva Sans"/>
              </a:rPr>
              <a:t>Enhance productivity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215655" y="6468567"/>
            <a:ext cx="7530537" cy="40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1"/>
              </a:lnSpc>
            </a:pPr>
            <a:r>
              <a:rPr lang="en-US" sz="1194">
                <a:solidFill>
                  <a:srgbClr val="000000"/>
                </a:solidFill>
                <a:latin typeface="Canva Sans"/>
              </a:rPr>
              <a:t>Improve  focus and</a:t>
            </a:r>
          </a:p>
          <a:p>
            <a:pPr algn="ctr">
              <a:lnSpc>
                <a:spcPts val="1671"/>
              </a:lnSpc>
            </a:pPr>
            <a:r>
              <a:rPr lang="en-US" sz="1194">
                <a:solidFill>
                  <a:srgbClr val="000000"/>
                </a:solidFill>
                <a:latin typeface="Canva Sans"/>
              </a:rPr>
              <a:t>concentration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7564919" y="5808760"/>
            <a:ext cx="1282065" cy="35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7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Shuneet Square"/>
              </a:rPr>
              <a:t>distracted easily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7470671" y="6270903"/>
            <a:ext cx="1604879" cy="4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3"/>
              </a:lnSpc>
            </a:pPr>
            <a:r>
              <a:rPr lang="en-US" sz="1955">
                <a:solidFill>
                  <a:srgbClr val="000000"/>
                </a:solidFill>
                <a:latin typeface="Shuneet Square"/>
              </a:rPr>
              <a:t>mood management issue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3839941" y="2866245"/>
            <a:ext cx="5163436" cy="47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7"/>
              </a:lnSpc>
            </a:pPr>
            <a:r>
              <a:rPr lang="en-US" sz="2055">
                <a:solidFill>
                  <a:srgbClr val="000000"/>
                </a:solidFill>
                <a:latin typeface="Shuneet Square"/>
              </a:rPr>
              <a:t>Situation: Preparing for major exams, stress out about relationships problems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829146" y="4551140"/>
            <a:ext cx="4021590" cy="458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5"/>
              </a:lnSpc>
            </a:pPr>
            <a:r>
              <a:rPr lang="en-US" sz="2055">
                <a:solidFill>
                  <a:srgbClr val="000000"/>
                </a:solidFill>
                <a:latin typeface="Shuneet Square"/>
              </a:rPr>
              <a:t>family/friends/friends told them that they are too stress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829146" y="5123152"/>
            <a:ext cx="4021590" cy="35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7"/>
              </a:lnSpc>
              <a:spcBef>
                <a:spcPct val="0"/>
              </a:spcBef>
            </a:pPr>
            <a:r>
              <a:rPr lang="en-US" sz="2055">
                <a:solidFill>
                  <a:srgbClr val="000000"/>
                </a:solidFill>
                <a:latin typeface="Shuneet Square"/>
              </a:rPr>
              <a:t>being told need to relax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829146" y="5683815"/>
            <a:ext cx="4021590" cy="35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7"/>
              </a:lnSpc>
              <a:spcBef>
                <a:spcPct val="0"/>
              </a:spcBef>
            </a:pPr>
            <a:r>
              <a:rPr lang="en-US" sz="2055">
                <a:solidFill>
                  <a:srgbClr val="000000"/>
                </a:solidFill>
                <a:latin typeface="Shuneet Square"/>
              </a:rPr>
              <a:t>being told need to concentrate on work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1859127" y="6773426"/>
            <a:ext cx="4021590" cy="248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5"/>
              </a:lnSpc>
            </a:pPr>
            <a:r>
              <a:rPr lang="en-US" sz="2055">
                <a:solidFill>
                  <a:srgbClr val="000000"/>
                </a:solidFill>
                <a:latin typeface="Shuneet Square"/>
              </a:rPr>
              <a:t>"I'm so done with it"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3746192" y="6773426"/>
            <a:ext cx="4021590" cy="248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5"/>
              </a:lnSpc>
            </a:pPr>
            <a:r>
              <a:rPr lang="en-US" sz="2055">
                <a:solidFill>
                  <a:srgbClr val="000000"/>
                </a:solidFill>
                <a:latin typeface="Shuneet Square"/>
              </a:rPr>
              <a:t>"Very stress sia"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2193496" y="7079559"/>
            <a:ext cx="4021590" cy="248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5"/>
              </a:lnSpc>
            </a:pPr>
            <a:r>
              <a:rPr lang="en-US" sz="2055">
                <a:solidFill>
                  <a:srgbClr val="000000"/>
                </a:solidFill>
                <a:latin typeface="Shuneet Square"/>
              </a:rPr>
              <a:t>"I don't want do already"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3237710" y="7366641"/>
            <a:ext cx="4021590" cy="253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"/>
              </a:lnSpc>
            </a:pPr>
            <a:r>
              <a:rPr lang="en-US" sz="1955">
                <a:solidFill>
                  <a:srgbClr val="000000"/>
                </a:solidFill>
                <a:latin typeface="Shuneet Square"/>
              </a:rPr>
              <a:t>"So many tests and practicals need to study"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5002720" y="7744275"/>
            <a:ext cx="1508534" cy="35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7"/>
              </a:lnSpc>
              <a:spcBef>
                <a:spcPct val="0"/>
              </a:spcBef>
            </a:pPr>
            <a:r>
              <a:rPr lang="en-US" sz="2055">
                <a:solidFill>
                  <a:srgbClr val="000000"/>
                </a:solidFill>
                <a:latin typeface="Shuneet Square"/>
              </a:rPr>
              <a:t>"I cannot focus!!"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3784527" y="8422148"/>
            <a:ext cx="4021590" cy="458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5"/>
              </a:lnSpc>
            </a:pPr>
            <a:r>
              <a:rPr lang="en-US" sz="2055">
                <a:solidFill>
                  <a:srgbClr val="000000"/>
                </a:solidFill>
                <a:latin typeface="Shuneet Square"/>
              </a:rPr>
              <a:t>Slam their laptop indicating that they cannot continue any further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7470671" y="8422148"/>
            <a:ext cx="4021590" cy="248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5"/>
              </a:lnSpc>
            </a:pPr>
            <a:r>
              <a:rPr lang="en-US" sz="2055">
                <a:solidFill>
                  <a:srgbClr val="000000"/>
                </a:solidFill>
                <a:latin typeface="Shuneet Square"/>
              </a:rPr>
              <a:t>Throw paper or pen on the table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8070533" y="8678183"/>
            <a:ext cx="2385298" cy="35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7"/>
              </a:lnSpc>
              <a:spcBef>
                <a:spcPct val="0"/>
              </a:spcBef>
            </a:pPr>
            <a:r>
              <a:rPr lang="en-US" sz="2055">
                <a:solidFill>
                  <a:srgbClr val="000000"/>
                </a:solidFill>
                <a:latin typeface="Shuneet Square"/>
              </a:rPr>
              <a:t>gave up and stare into space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1397284" y="8368440"/>
            <a:ext cx="1570196" cy="35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7"/>
              </a:lnSpc>
              <a:spcBef>
                <a:spcPct val="0"/>
              </a:spcBef>
            </a:pPr>
            <a:r>
              <a:rPr lang="en-US" sz="2055">
                <a:solidFill>
                  <a:srgbClr val="000000"/>
                </a:solidFill>
                <a:latin typeface="Shuneet Square"/>
              </a:rPr>
              <a:t>no motivation at all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1417802" y="7966480"/>
            <a:ext cx="1210345" cy="35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7"/>
              </a:lnSpc>
              <a:spcBef>
                <a:spcPct val="0"/>
              </a:spcBef>
            </a:pPr>
            <a:r>
              <a:rPr lang="en-US" sz="2055">
                <a:solidFill>
                  <a:srgbClr val="000000"/>
                </a:solidFill>
                <a:latin typeface="Shuneet Square"/>
              </a:rPr>
              <a:t>procrastination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1397284" y="8878208"/>
            <a:ext cx="1570196" cy="458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5"/>
              </a:lnSpc>
            </a:pPr>
            <a:r>
              <a:rPr lang="en-US" sz="2055">
                <a:solidFill>
                  <a:srgbClr val="000000"/>
                </a:solidFill>
                <a:latin typeface="Shuneet Square"/>
              </a:rPr>
              <a:t> keeps fidgeting around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0838535" y="4660216"/>
            <a:ext cx="4021590" cy="248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5"/>
              </a:lnSpc>
            </a:pPr>
            <a:r>
              <a:rPr lang="en-US" sz="2055">
                <a:solidFill>
                  <a:srgbClr val="000000"/>
                </a:solidFill>
                <a:latin typeface="Shuneet Square"/>
              </a:rPr>
              <a:t>A disruptive environment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1859127" y="4354084"/>
            <a:ext cx="4021590" cy="248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5"/>
              </a:lnSpc>
            </a:pPr>
            <a:r>
              <a:rPr lang="en-US" sz="2055">
                <a:solidFill>
                  <a:srgbClr val="000000"/>
                </a:solidFill>
                <a:latin typeface="Shuneet Square"/>
              </a:rPr>
              <a:t>the price of product is very high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1220441" y="5052198"/>
            <a:ext cx="4021590" cy="458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5"/>
              </a:lnSpc>
            </a:pPr>
            <a:r>
              <a:rPr lang="en-US" sz="2055">
                <a:solidFill>
                  <a:srgbClr val="000000"/>
                </a:solidFill>
                <a:latin typeface="Shuneet Square"/>
              </a:rPr>
              <a:t>People's mood changes quickly due to</a:t>
            </a:r>
          </a:p>
          <a:p>
            <a:pPr algn="ctr">
              <a:lnSpc>
                <a:spcPts val="1705"/>
              </a:lnSpc>
            </a:pPr>
            <a:r>
              <a:rPr lang="en-US" sz="2055">
                <a:solidFill>
                  <a:srgbClr val="000000"/>
                </a:solidFill>
                <a:latin typeface="Shuneet Square"/>
              </a:rPr>
              <a:t>some circumstances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7717968" y="2918603"/>
            <a:ext cx="7530537" cy="247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1"/>
              </a:lnSpc>
            </a:pPr>
            <a:r>
              <a:rPr lang="en-US" sz="1494">
                <a:solidFill>
                  <a:srgbClr val="000000"/>
                </a:solidFill>
                <a:latin typeface="Canva Sans"/>
              </a:rPr>
              <a:t>get their homework, revision, and work done.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7632015" y="3277784"/>
            <a:ext cx="7530537" cy="247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1"/>
              </a:lnSpc>
            </a:pPr>
            <a:r>
              <a:rPr lang="en-US" sz="1494">
                <a:solidFill>
                  <a:srgbClr val="000000"/>
                </a:solidFill>
                <a:latin typeface="Canva Sans"/>
              </a:rPr>
              <a:t>plan their time wisely and take breaks.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77227" y="638197"/>
            <a:ext cx="13715622" cy="1100100"/>
            <a:chOff x="0" y="0"/>
            <a:chExt cx="18287496" cy="14668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8287496" cy="1466800"/>
              <a:chOff x="0" y="0"/>
              <a:chExt cx="18913676" cy="151702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8913677" cy="1517024"/>
              </a:xfrm>
              <a:custGeom>
                <a:avLst/>
                <a:gdLst/>
                <a:ahLst/>
                <a:cxnLst/>
                <a:rect r="r" b="b" t="t" l="l"/>
                <a:pathLst>
                  <a:path h="1517024" w="18913677">
                    <a:moveTo>
                      <a:pt x="18789216" y="1517024"/>
                    </a:moveTo>
                    <a:lnTo>
                      <a:pt x="124460" y="1517024"/>
                    </a:lnTo>
                    <a:cubicBezTo>
                      <a:pt x="55880" y="1517024"/>
                      <a:pt x="0" y="1461144"/>
                      <a:pt x="0" y="13925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8789216" y="0"/>
                    </a:lnTo>
                    <a:cubicBezTo>
                      <a:pt x="18857796" y="0"/>
                      <a:pt x="18913677" y="55880"/>
                      <a:pt x="18913677" y="124460"/>
                    </a:cubicBezTo>
                    <a:lnTo>
                      <a:pt x="18913677" y="1392564"/>
                    </a:lnTo>
                    <a:cubicBezTo>
                      <a:pt x="18913677" y="1461144"/>
                      <a:pt x="18857796" y="1517024"/>
                      <a:pt x="18789216" y="1517024"/>
                    </a:cubicBezTo>
                    <a:close/>
                  </a:path>
                </a:pathLst>
              </a:custGeom>
              <a:solidFill>
                <a:srgbClr val="D2D5FF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783207" y="378267"/>
              <a:ext cx="15305644" cy="692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17"/>
                </a:lnSpc>
              </a:pPr>
              <a:r>
                <a:rPr lang="en-US" sz="1512">
                  <a:solidFill>
                    <a:srgbClr val="000000"/>
                  </a:solidFill>
                  <a:latin typeface="DM Sans"/>
                </a:rPr>
                <a:t>Our solution is to integrate meditation guidance, mood analysis, and focus enhancement into a single device, fostering improved mental well-being and productivity.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1447" y="502943"/>
            <a:ext cx="3999868" cy="1385811"/>
            <a:chOff x="0" y="0"/>
            <a:chExt cx="5333157" cy="184774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5333157" cy="1847748"/>
              <a:chOff x="0" y="0"/>
              <a:chExt cx="14333847" cy="496616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4333848" cy="5065226"/>
              </a:xfrm>
              <a:custGeom>
                <a:avLst/>
                <a:gdLst/>
                <a:ahLst/>
                <a:cxnLst/>
                <a:rect r="r" b="b" t="t" l="l"/>
                <a:pathLst>
                  <a:path h="5065226" w="14333848">
                    <a:moveTo>
                      <a:pt x="13711548" y="4494996"/>
                    </a:moveTo>
                    <a:cubicBezTo>
                      <a:pt x="13711548" y="4488646"/>
                      <a:pt x="13712817" y="4483566"/>
                      <a:pt x="13712817" y="4475946"/>
                    </a:cubicBezTo>
                    <a:lnTo>
                      <a:pt x="13712817" y="490220"/>
                    </a:lnTo>
                    <a:cubicBezTo>
                      <a:pt x="13712817" y="220980"/>
                      <a:pt x="13503267" y="0"/>
                      <a:pt x="13246728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4475946"/>
                    </a:lnTo>
                    <a:cubicBezTo>
                      <a:pt x="0" y="4745186"/>
                      <a:pt x="209550" y="4966166"/>
                      <a:pt x="466090" y="4966166"/>
                    </a:cubicBezTo>
                    <a:lnTo>
                      <a:pt x="13245457" y="4966166"/>
                    </a:lnTo>
                    <a:cubicBezTo>
                      <a:pt x="13358487" y="4966166"/>
                      <a:pt x="13462628" y="4922986"/>
                      <a:pt x="13542637" y="4853136"/>
                    </a:cubicBezTo>
                    <a:cubicBezTo>
                      <a:pt x="13673448" y="4924256"/>
                      <a:pt x="13985867" y="5065226"/>
                      <a:pt x="14332578" y="4858216"/>
                    </a:cubicBezTo>
                    <a:cubicBezTo>
                      <a:pt x="14333848" y="4858216"/>
                      <a:pt x="14021428" y="4859486"/>
                      <a:pt x="13711548" y="4494996"/>
                    </a:cubicBezTo>
                    <a:lnTo>
                      <a:pt x="13711548" y="4494996"/>
                    </a:ln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477442" y="302264"/>
              <a:ext cx="4186874" cy="1354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0"/>
                </a:lnSpc>
              </a:pPr>
              <a:r>
                <a:rPr lang="en-US" sz="3850" spc="-38">
                  <a:solidFill>
                    <a:srgbClr val="FFFFFF"/>
                  </a:solidFill>
                  <a:latin typeface="DM Sans Bold"/>
                </a:rPr>
                <a:t>Problem </a:t>
              </a:r>
            </a:p>
            <a:p>
              <a:pPr algn="ctr">
                <a:lnSpc>
                  <a:spcPts val="3850"/>
                </a:lnSpc>
              </a:pPr>
              <a:r>
                <a:rPr lang="en-US" sz="3850" spc="-38">
                  <a:solidFill>
                    <a:srgbClr val="FFFFFF"/>
                  </a:solidFill>
                  <a:latin typeface="DM Sans Bold"/>
                </a:rPr>
                <a:t>Statement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481651">
            <a:off x="12740228" y="3650204"/>
            <a:ext cx="2075909" cy="2202760"/>
            <a:chOff x="0" y="0"/>
            <a:chExt cx="2767879" cy="2937013"/>
          </a:xfrm>
        </p:grpSpPr>
        <p:sp>
          <p:nvSpPr>
            <p:cNvPr name="Freeform 11" id="11"/>
            <p:cNvSpPr/>
            <p:nvPr/>
          </p:nvSpPr>
          <p:spPr>
            <a:xfrm flipH="false" flipV="false" rot="-574012">
              <a:off x="197783" y="179206"/>
              <a:ext cx="2372312" cy="2578600"/>
            </a:xfrm>
            <a:custGeom>
              <a:avLst/>
              <a:gdLst/>
              <a:ahLst/>
              <a:cxnLst/>
              <a:rect r="r" b="b" t="t" l="l"/>
              <a:pathLst>
                <a:path h="2578600" w="2372312">
                  <a:moveTo>
                    <a:pt x="0" y="0"/>
                  </a:moveTo>
                  <a:lnTo>
                    <a:pt x="2372312" y="0"/>
                  </a:lnTo>
                  <a:lnTo>
                    <a:pt x="2372312" y="2578601"/>
                  </a:lnTo>
                  <a:lnTo>
                    <a:pt x="0" y="2578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-405114">
              <a:off x="524871" y="909739"/>
              <a:ext cx="1785108" cy="11838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44"/>
                </a:lnSpc>
              </a:pPr>
              <a:r>
                <a:rPr lang="en-US" sz="2055">
                  <a:solidFill>
                    <a:srgbClr val="000000"/>
                  </a:solidFill>
                  <a:latin typeface="Shuneet Square"/>
                </a:rPr>
                <a:t>Improved mental well-being state of user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458610">
            <a:off x="1416124" y="3545755"/>
            <a:ext cx="1797421" cy="1907254"/>
            <a:chOff x="0" y="0"/>
            <a:chExt cx="2396561" cy="2543006"/>
          </a:xfrm>
        </p:grpSpPr>
        <p:sp>
          <p:nvSpPr>
            <p:cNvPr name="Freeform 14" id="14"/>
            <p:cNvSpPr/>
            <p:nvPr/>
          </p:nvSpPr>
          <p:spPr>
            <a:xfrm flipH="false" flipV="false" rot="-574012">
              <a:off x="171250" y="155165"/>
              <a:ext cx="2054061" cy="2232675"/>
            </a:xfrm>
            <a:custGeom>
              <a:avLst/>
              <a:gdLst/>
              <a:ahLst/>
              <a:cxnLst/>
              <a:rect r="r" b="b" t="t" l="l"/>
              <a:pathLst>
                <a:path h="2232675" w="2054061">
                  <a:moveTo>
                    <a:pt x="0" y="0"/>
                  </a:moveTo>
                  <a:lnTo>
                    <a:pt x="2054061" y="0"/>
                  </a:lnTo>
                  <a:lnTo>
                    <a:pt x="2054061" y="2232676"/>
                  </a:lnTo>
                  <a:lnTo>
                    <a:pt x="0" y="2232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-405114">
              <a:off x="453930" y="1138450"/>
              <a:ext cx="1545632" cy="313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23"/>
                </a:lnSpc>
              </a:pPr>
              <a:r>
                <a:rPr lang="en-US" sz="1779">
                  <a:solidFill>
                    <a:srgbClr val="000000"/>
                  </a:solidFill>
                  <a:latin typeface="Shuneet Square"/>
                </a:rPr>
                <a:t>Lack of focus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309071" y="2206801"/>
            <a:ext cx="5666153" cy="893280"/>
            <a:chOff x="0" y="0"/>
            <a:chExt cx="7554871" cy="1191039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7554871" cy="1191039"/>
              <a:chOff x="0" y="0"/>
              <a:chExt cx="7813556" cy="123182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813556" cy="1231822"/>
              </a:xfrm>
              <a:custGeom>
                <a:avLst/>
                <a:gdLst/>
                <a:ahLst/>
                <a:cxnLst/>
                <a:rect r="r" b="b" t="t" l="l"/>
                <a:pathLst>
                  <a:path h="1231822" w="7813556">
                    <a:moveTo>
                      <a:pt x="7689097" y="1231822"/>
                    </a:moveTo>
                    <a:lnTo>
                      <a:pt x="124460" y="1231822"/>
                    </a:lnTo>
                    <a:cubicBezTo>
                      <a:pt x="55880" y="1231822"/>
                      <a:pt x="0" y="1175942"/>
                      <a:pt x="0" y="110736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689097" y="0"/>
                    </a:lnTo>
                    <a:cubicBezTo>
                      <a:pt x="7757676" y="0"/>
                      <a:pt x="7813556" y="55880"/>
                      <a:pt x="7813556" y="124460"/>
                    </a:cubicBezTo>
                    <a:lnTo>
                      <a:pt x="7813556" y="1107362"/>
                    </a:lnTo>
                    <a:cubicBezTo>
                      <a:pt x="7813556" y="1175942"/>
                      <a:pt x="7757676" y="1231822"/>
                      <a:pt x="7689097" y="1231822"/>
                    </a:cubicBez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261669" y="398592"/>
              <a:ext cx="7017676" cy="392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FFFFFF"/>
                  </a:solidFill>
                  <a:latin typeface="DM Sans Bold"/>
                </a:rPr>
                <a:t>How do we know this is a problem?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26696" y="2206801"/>
            <a:ext cx="5666153" cy="893280"/>
            <a:chOff x="0" y="0"/>
            <a:chExt cx="7554871" cy="1191039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7554871" cy="1191039"/>
              <a:chOff x="0" y="0"/>
              <a:chExt cx="7813556" cy="123182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7813556" cy="1231822"/>
              </a:xfrm>
              <a:custGeom>
                <a:avLst/>
                <a:gdLst/>
                <a:ahLst/>
                <a:cxnLst/>
                <a:rect r="r" b="b" t="t" l="l"/>
                <a:pathLst>
                  <a:path h="1231822" w="7813556">
                    <a:moveTo>
                      <a:pt x="7689097" y="1231822"/>
                    </a:moveTo>
                    <a:lnTo>
                      <a:pt x="124460" y="1231822"/>
                    </a:lnTo>
                    <a:cubicBezTo>
                      <a:pt x="55880" y="1231822"/>
                      <a:pt x="0" y="1175942"/>
                      <a:pt x="0" y="110736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689097" y="0"/>
                    </a:lnTo>
                    <a:cubicBezTo>
                      <a:pt x="7757676" y="0"/>
                      <a:pt x="7813556" y="55880"/>
                      <a:pt x="7813556" y="124460"/>
                    </a:cubicBezTo>
                    <a:lnTo>
                      <a:pt x="7813556" y="1107362"/>
                    </a:lnTo>
                    <a:cubicBezTo>
                      <a:pt x="7813556" y="1175942"/>
                      <a:pt x="7757676" y="1231822"/>
                      <a:pt x="7689097" y="1231822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261669" y="233492"/>
              <a:ext cx="7017676" cy="760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FFFFFF"/>
                  </a:solidFill>
                  <a:latin typeface="DM Sans Bold"/>
                </a:rPr>
                <a:t>How will we know when we've </a:t>
              </a:r>
            </a:p>
            <a:p>
              <a:pPr algn="ctr" marL="0" indent="0" lvl="0">
                <a:lnSpc>
                  <a:spcPts val="22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FFFFFF"/>
                  </a:solidFill>
                  <a:latin typeface="DM Sans Bold"/>
                </a:rPr>
                <a:t>solved this problem?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91447" y="2206801"/>
            <a:ext cx="5666153" cy="893280"/>
            <a:chOff x="0" y="0"/>
            <a:chExt cx="7554871" cy="1191039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7554871" cy="1191039"/>
              <a:chOff x="0" y="0"/>
              <a:chExt cx="7813556" cy="1231822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7813556" cy="1231822"/>
              </a:xfrm>
              <a:custGeom>
                <a:avLst/>
                <a:gdLst/>
                <a:ahLst/>
                <a:cxnLst/>
                <a:rect r="r" b="b" t="t" l="l"/>
                <a:pathLst>
                  <a:path h="1231822" w="7813556">
                    <a:moveTo>
                      <a:pt x="7689097" y="1231822"/>
                    </a:moveTo>
                    <a:lnTo>
                      <a:pt x="124460" y="1231822"/>
                    </a:lnTo>
                    <a:cubicBezTo>
                      <a:pt x="55880" y="1231822"/>
                      <a:pt x="0" y="1175942"/>
                      <a:pt x="0" y="110736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689097" y="0"/>
                    </a:lnTo>
                    <a:cubicBezTo>
                      <a:pt x="7757676" y="0"/>
                      <a:pt x="7813556" y="55880"/>
                      <a:pt x="7813556" y="124460"/>
                    </a:cubicBezTo>
                    <a:lnTo>
                      <a:pt x="7813556" y="1107362"/>
                    </a:lnTo>
                    <a:cubicBezTo>
                      <a:pt x="7813556" y="1175942"/>
                      <a:pt x="7757676" y="1231822"/>
                      <a:pt x="7689097" y="1231822"/>
                    </a:cubicBezTo>
                    <a:close/>
                  </a:path>
                </a:pathLst>
              </a:custGeom>
              <a:solidFill>
                <a:srgbClr val="FF6363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261669" y="398592"/>
              <a:ext cx="7017676" cy="392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000">
                  <a:solidFill>
                    <a:srgbClr val="FFFFFF"/>
                  </a:solidFill>
                  <a:latin typeface="DM Sans Bold"/>
                </a:rPr>
                <a:t>What is the problem?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458610">
            <a:off x="3656771" y="3517540"/>
            <a:ext cx="1669088" cy="1771079"/>
            <a:chOff x="0" y="0"/>
            <a:chExt cx="2225450" cy="2361439"/>
          </a:xfrm>
        </p:grpSpPr>
        <p:sp>
          <p:nvSpPr>
            <p:cNvPr name="Freeform 29" id="29"/>
            <p:cNvSpPr/>
            <p:nvPr/>
          </p:nvSpPr>
          <p:spPr>
            <a:xfrm flipH="false" flipV="false" rot="-574012">
              <a:off x="159023" y="144087"/>
              <a:ext cx="1907404" cy="2073265"/>
            </a:xfrm>
            <a:custGeom>
              <a:avLst/>
              <a:gdLst/>
              <a:ahLst/>
              <a:cxnLst/>
              <a:rect r="r" b="b" t="t" l="l"/>
              <a:pathLst>
                <a:path h="2073265" w="1907404">
                  <a:moveTo>
                    <a:pt x="0" y="0"/>
                  </a:moveTo>
                  <a:lnTo>
                    <a:pt x="1907404" y="0"/>
                  </a:lnTo>
                  <a:lnTo>
                    <a:pt x="1907404" y="2073265"/>
                  </a:lnTo>
                  <a:lnTo>
                    <a:pt x="0" y="2073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-405114">
              <a:off x="421698" y="948868"/>
              <a:ext cx="1435276" cy="511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22"/>
                </a:lnSpc>
              </a:pPr>
              <a:r>
                <a:rPr lang="en-US" sz="1652">
                  <a:solidFill>
                    <a:srgbClr val="000000"/>
                  </a:solidFill>
                  <a:latin typeface="Shuneet Square"/>
                </a:rPr>
                <a:t>Inefficient in work/study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458610">
            <a:off x="1553897" y="5835118"/>
            <a:ext cx="1521874" cy="1614870"/>
            <a:chOff x="0" y="0"/>
            <a:chExt cx="2029165" cy="2153160"/>
          </a:xfrm>
        </p:grpSpPr>
        <p:sp>
          <p:nvSpPr>
            <p:cNvPr name="Freeform 32" id="32"/>
            <p:cNvSpPr/>
            <p:nvPr/>
          </p:nvSpPr>
          <p:spPr>
            <a:xfrm flipH="false" flipV="false" rot="-574012">
              <a:off x="144997" y="131378"/>
              <a:ext cx="1739171" cy="1890403"/>
            </a:xfrm>
            <a:custGeom>
              <a:avLst/>
              <a:gdLst/>
              <a:ahLst/>
              <a:cxnLst/>
              <a:rect r="r" b="b" t="t" l="l"/>
              <a:pathLst>
                <a:path h="1890403" w="1739171">
                  <a:moveTo>
                    <a:pt x="0" y="0"/>
                  </a:moveTo>
                  <a:lnTo>
                    <a:pt x="1739171" y="0"/>
                  </a:lnTo>
                  <a:lnTo>
                    <a:pt x="1739171" y="1890403"/>
                  </a:lnTo>
                  <a:lnTo>
                    <a:pt x="0" y="1890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-405114">
              <a:off x="384225" y="961706"/>
              <a:ext cx="1308684" cy="267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5"/>
                </a:lnSpc>
              </a:pPr>
              <a:r>
                <a:rPr lang="en-US" sz="1506">
                  <a:solidFill>
                    <a:srgbClr val="000000"/>
                  </a:solidFill>
                  <a:latin typeface="Shuneet Square"/>
                </a:rPr>
                <a:t>Not productive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458610">
            <a:off x="3722188" y="5836130"/>
            <a:ext cx="1538254" cy="1632250"/>
            <a:chOff x="0" y="0"/>
            <a:chExt cx="2051005" cy="2176334"/>
          </a:xfrm>
        </p:grpSpPr>
        <p:sp>
          <p:nvSpPr>
            <p:cNvPr name="Freeform 35" id="35"/>
            <p:cNvSpPr/>
            <p:nvPr/>
          </p:nvSpPr>
          <p:spPr>
            <a:xfrm flipH="false" flipV="false" rot="-574012">
              <a:off x="146558" y="132792"/>
              <a:ext cx="1757889" cy="1910749"/>
            </a:xfrm>
            <a:custGeom>
              <a:avLst/>
              <a:gdLst/>
              <a:ahLst/>
              <a:cxnLst/>
              <a:rect r="r" b="b" t="t" l="l"/>
              <a:pathLst>
                <a:path h="1910749" w="1757889">
                  <a:moveTo>
                    <a:pt x="0" y="0"/>
                  </a:moveTo>
                  <a:lnTo>
                    <a:pt x="1757889" y="0"/>
                  </a:lnTo>
                  <a:lnTo>
                    <a:pt x="1757889" y="1910749"/>
                  </a:lnTo>
                  <a:lnTo>
                    <a:pt x="0" y="191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-405114">
              <a:off x="388339" y="765779"/>
              <a:ext cx="1322769" cy="682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18"/>
                </a:lnSpc>
              </a:pPr>
              <a:r>
                <a:rPr lang="en-US" sz="1523">
                  <a:solidFill>
                    <a:srgbClr val="000000"/>
                  </a:solidFill>
                  <a:latin typeface="Shuneet Square"/>
                </a:rPr>
                <a:t>Easily influenced by mood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458610">
            <a:off x="2187711" y="7839768"/>
            <a:ext cx="1543329" cy="1637636"/>
            <a:chOff x="0" y="0"/>
            <a:chExt cx="2057772" cy="2183515"/>
          </a:xfrm>
        </p:grpSpPr>
        <p:sp>
          <p:nvSpPr>
            <p:cNvPr name="Freeform 38" id="38"/>
            <p:cNvSpPr/>
            <p:nvPr/>
          </p:nvSpPr>
          <p:spPr>
            <a:xfrm flipH="false" flipV="false" rot="-574012">
              <a:off x="147041" y="133230"/>
              <a:ext cx="1763689" cy="1917054"/>
            </a:xfrm>
            <a:custGeom>
              <a:avLst/>
              <a:gdLst/>
              <a:ahLst/>
              <a:cxnLst/>
              <a:rect r="r" b="b" t="t" l="l"/>
              <a:pathLst>
                <a:path h="1917054" w="1763689">
                  <a:moveTo>
                    <a:pt x="0" y="0"/>
                  </a:moveTo>
                  <a:lnTo>
                    <a:pt x="1763690" y="0"/>
                  </a:lnTo>
                  <a:lnTo>
                    <a:pt x="1763690" y="1917054"/>
                  </a:lnTo>
                  <a:lnTo>
                    <a:pt x="0" y="1917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-405114">
              <a:off x="389614" y="871454"/>
              <a:ext cx="1327134" cy="478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2"/>
                </a:lnSpc>
              </a:pPr>
              <a:r>
                <a:rPr lang="en-US" sz="1528">
                  <a:solidFill>
                    <a:srgbClr val="000000"/>
                  </a:solidFill>
                  <a:latin typeface="Shuneet Square"/>
                </a:rPr>
                <a:t>Lack of concentration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481651">
            <a:off x="15296690" y="3722965"/>
            <a:ext cx="1942924" cy="2061649"/>
            <a:chOff x="0" y="0"/>
            <a:chExt cx="2590566" cy="2748865"/>
          </a:xfrm>
        </p:grpSpPr>
        <p:sp>
          <p:nvSpPr>
            <p:cNvPr name="Freeform 41" id="41"/>
            <p:cNvSpPr/>
            <p:nvPr/>
          </p:nvSpPr>
          <p:spPr>
            <a:xfrm flipH="false" flipV="false" rot="-574012">
              <a:off x="185113" y="167726"/>
              <a:ext cx="2220340" cy="2413413"/>
            </a:xfrm>
            <a:custGeom>
              <a:avLst/>
              <a:gdLst/>
              <a:ahLst/>
              <a:cxnLst/>
              <a:rect r="r" b="b" t="t" l="l"/>
              <a:pathLst>
                <a:path h="2413413" w="2220340">
                  <a:moveTo>
                    <a:pt x="0" y="0"/>
                  </a:moveTo>
                  <a:lnTo>
                    <a:pt x="2220340" y="0"/>
                  </a:lnTo>
                  <a:lnTo>
                    <a:pt x="2220340" y="2413413"/>
                  </a:lnTo>
                  <a:lnTo>
                    <a:pt x="0" y="2413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2" id="42"/>
            <p:cNvSpPr txBox="true"/>
            <p:nvPr/>
          </p:nvSpPr>
          <p:spPr>
            <a:xfrm rot="-405114">
              <a:off x="490474" y="966737"/>
              <a:ext cx="1670752" cy="8627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38"/>
                </a:lnSpc>
              </a:pPr>
              <a:r>
                <a:rPr lang="en-US" sz="1923">
                  <a:solidFill>
                    <a:srgbClr val="000000"/>
                  </a:solidFill>
                  <a:latin typeface="Shuneet Square"/>
                </a:rPr>
                <a:t>Improved Concentration of user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481651">
            <a:off x="12855744" y="5875238"/>
            <a:ext cx="2075909" cy="2202760"/>
            <a:chOff x="0" y="0"/>
            <a:chExt cx="2767879" cy="2937013"/>
          </a:xfrm>
        </p:grpSpPr>
        <p:sp>
          <p:nvSpPr>
            <p:cNvPr name="Freeform 44" id="44"/>
            <p:cNvSpPr/>
            <p:nvPr/>
          </p:nvSpPr>
          <p:spPr>
            <a:xfrm flipH="false" flipV="false" rot="-574012">
              <a:off x="197783" y="179206"/>
              <a:ext cx="2372312" cy="2578600"/>
            </a:xfrm>
            <a:custGeom>
              <a:avLst/>
              <a:gdLst/>
              <a:ahLst/>
              <a:cxnLst/>
              <a:rect r="r" b="b" t="t" l="l"/>
              <a:pathLst>
                <a:path h="2578600" w="2372312">
                  <a:moveTo>
                    <a:pt x="0" y="0"/>
                  </a:moveTo>
                  <a:lnTo>
                    <a:pt x="2372312" y="0"/>
                  </a:lnTo>
                  <a:lnTo>
                    <a:pt x="2372312" y="2578601"/>
                  </a:lnTo>
                  <a:lnTo>
                    <a:pt x="0" y="2578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5" id="45"/>
            <p:cNvSpPr txBox="true"/>
            <p:nvPr/>
          </p:nvSpPr>
          <p:spPr>
            <a:xfrm rot="-405114">
              <a:off x="524871" y="1187564"/>
              <a:ext cx="1785108" cy="6281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44"/>
                </a:lnSpc>
              </a:pPr>
              <a:r>
                <a:rPr lang="en-US" sz="2055">
                  <a:solidFill>
                    <a:srgbClr val="000000"/>
                  </a:solidFill>
                  <a:latin typeface="Shuneet Square"/>
                </a:rPr>
                <a:t>Productive in work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481651">
            <a:off x="14866597" y="5550876"/>
            <a:ext cx="2075909" cy="2202760"/>
            <a:chOff x="0" y="0"/>
            <a:chExt cx="2767879" cy="2937013"/>
          </a:xfrm>
        </p:grpSpPr>
        <p:sp>
          <p:nvSpPr>
            <p:cNvPr name="Freeform 47" id="47"/>
            <p:cNvSpPr/>
            <p:nvPr/>
          </p:nvSpPr>
          <p:spPr>
            <a:xfrm flipH="false" flipV="false" rot="-574012">
              <a:off x="197783" y="179206"/>
              <a:ext cx="2372312" cy="2578600"/>
            </a:xfrm>
            <a:custGeom>
              <a:avLst/>
              <a:gdLst/>
              <a:ahLst/>
              <a:cxnLst/>
              <a:rect r="r" b="b" t="t" l="l"/>
              <a:pathLst>
                <a:path h="2578600" w="2372312">
                  <a:moveTo>
                    <a:pt x="0" y="0"/>
                  </a:moveTo>
                  <a:lnTo>
                    <a:pt x="2372312" y="0"/>
                  </a:lnTo>
                  <a:lnTo>
                    <a:pt x="2372312" y="2578601"/>
                  </a:lnTo>
                  <a:lnTo>
                    <a:pt x="0" y="2578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8" id="48"/>
            <p:cNvSpPr txBox="true"/>
            <p:nvPr/>
          </p:nvSpPr>
          <p:spPr>
            <a:xfrm rot="-405114">
              <a:off x="524871" y="1187564"/>
              <a:ext cx="1785108" cy="6281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44"/>
                </a:lnSpc>
              </a:pPr>
              <a:r>
                <a:rPr lang="en-US" sz="2055">
                  <a:solidFill>
                    <a:srgbClr val="000000"/>
                  </a:solidFill>
                  <a:latin typeface="Shuneet Square"/>
                </a:rPr>
                <a:t>Be more focused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458610">
            <a:off x="6852439" y="3244648"/>
            <a:ext cx="2339632" cy="2482597"/>
            <a:chOff x="0" y="0"/>
            <a:chExt cx="3119509" cy="3310130"/>
          </a:xfrm>
        </p:grpSpPr>
        <p:sp>
          <p:nvSpPr>
            <p:cNvPr name="Freeform 50" id="50"/>
            <p:cNvSpPr/>
            <p:nvPr/>
          </p:nvSpPr>
          <p:spPr>
            <a:xfrm flipH="false" flipV="false" rot="-574012">
              <a:off x="222910" y="201973"/>
              <a:ext cx="2673690" cy="2906184"/>
            </a:xfrm>
            <a:custGeom>
              <a:avLst/>
              <a:gdLst/>
              <a:ahLst/>
              <a:cxnLst/>
              <a:rect r="r" b="b" t="t" l="l"/>
              <a:pathLst>
                <a:path h="2906184" w="2673690">
                  <a:moveTo>
                    <a:pt x="0" y="0"/>
                  </a:moveTo>
                  <a:lnTo>
                    <a:pt x="2673689" y="0"/>
                  </a:lnTo>
                  <a:lnTo>
                    <a:pt x="2673689" y="2906184"/>
                  </a:lnTo>
                  <a:lnTo>
                    <a:pt x="0" y="2906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1" id="51"/>
            <p:cNvSpPr txBox="true"/>
            <p:nvPr/>
          </p:nvSpPr>
          <p:spPr>
            <a:xfrm rot="-405114">
              <a:off x="591108" y="1173425"/>
              <a:ext cx="2011888" cy="1029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3"/>
                </a:lnSpc>
              </a:pPr>
              <a:r>
                <a:rPr lang="en-US" sz="2316">
                  <a:solidFill>
                    <a:srgbClr val="000000"/>
                  </a:solidFill>
                  <a:latin typeface="Shuneet Square"/>
                </a:rPr>
                <a:t>We are students who can empathize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458610">
            <a:off x="7691654" y="7398518"/>
            <a:ext cx="1788736" cy="1898039"/>
            <a:chOff x="0" y="0"/>
            <a:chExt cx="2384981" cy="2530718"/>
          </a:xfrm>
        </p:grpSpPr>
        <p:sp>
          <p:nvSpPr>
            <p:cNvPr name="Freeform 53" id="53"/>
            <p:cNvSpPr/>
            <p:nvPr/>
          </p:nvSpPr>
          <p:spPr>
            <a:xfrm flipH="false" flipV="false" rot="-574012">
              <a:off x="170423" y="154416"/>
              <a:ext cx="2044136" cy="2221887"/>
            </a:xfrm>
            <a:custGeom>
              <a:avLst/>
              <a:gdLst/>
              <a:ahLst/>
              <a:cxnLst/>
              <a:rect r="r" b="b" t="t" l="l"/>
              <a:pathLst>
                <a:path h="2221887" w="2044136">
                  <a:moveTo>
                    <a:pt x="0" y="0"/>
                  </a:moveTo>
                  <a:lnTo>
                    <a:pt x="2044136" y="0"/>
                  </a:lnTo>
                  <a:lnTo>
                    <a:pt x="2044136" y="2221887"/>
                  </a:lnTo>
                  <a:lnTo>
                    <a:pt x="0" y="2221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4" id="54"/>
            <p:cNvSpPr txBox="true"/>
            <p:nvPr/>
          </p:nvSpPr>
          <p:spPr>
            <a:xfrm rot="-405114">
              <a:off x="451749" y="1013483"/>
              <a:ext cx="1538163" cy="551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16"/>
                </a:lnSpc>
              </a:pPr>
              <a:r>
                <a:rPr lang="en-US" sz="1771">
                  <a:solidFill>
                    <a:srgbClr val="000000"/>
                  </a:solidFill>
                  <a:latin typeface="Shuneet Square"/>
                </a:rPr>
                <a:t>Teenagers lack self-control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458610">
            <a:off x="9565436" y="4076944"/>
            <a:ext cx="2010272" cy="2133112"/>
            <a:chOff x="0" y="0"/>
            <a:chExt cx="2680363" cy="2844149"/>
          </a:xfrm>
        </p:grpSpPr>
        <p:sp>
          <p:nvSpPr>
            <p:cNvPr name="Freeform 56" id="56"/>
            <p:cNvSpPr/>
            <p:nvPr/>
          </p:nvSpPr>
          <p:spPr>
            <a:xfrm flipH="false" flipV="false" rot="-574012">
              <a:off x="191530" y="173540"/>
              <a:ext cx="2297303" cy="2497069"/>
            </a:xfrm>
            <a:custGeom>
              <a:avLst/>
              <a:gdLst/>
              <a:ahLst/>
              <a:cxnLst/>
              <a:rect r="r" b="b" t="t" l="l"/>
              <a:pathLst>
                <a:path h="2497069" w="2297303">
                  <a:moveTo>
                    <a:pt x="0" y="0"/>
                  </a:moveTo>
                  <a:lnTo>
                    <a:pt x="2297303" y="0"/>
                  </a:lnTo>
                  <a:lnTo>
                    <a:pt x="2297303" y="2497069"/>
                  </a:lnTo>
                  <a:lnTo>
                    <a:pt x="0" y="2497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7" id="57"/>
            <p:cNvSpPr txBox="true"/>
            <p:nvPr/>
          </p:nvSpPr>
          <p:spPr>
            <a:xfrm rot="-405114">
              <a:off x="508386" y="1152118"/>
              <a:ext cx="1728666" cy="606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92"/>
                </a:lnSpc>
              </a:pPr>
              <a:r>
                <a:rPr lang="en-US" sz="1990">
                  <a:solidFill>
                    <a:srgbClr val="000000"/>
                  </a:solidFill>
                  <a:latin typeface="Shuneet Square"/>
                </a:rPr>
                <a:t>Workloads are very heavy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458610">
            <a:off x="6530838" y="5778295"/>
            <a:ext cx="1647264" cy="1747922"/>
            <a:chOff x="0" y="0"/>
            <a:chExt cx="2196352" cy="2330562"/>
          </a:xfrm>
        </p:grpSpPr>
        <p:sp>
          <p:nvSpPr>
            <p:cNvPr name="Freeform 59" id="59"/>
            <p:cNvSpPr/>
            <p:nvPr/>
          </p:nvSpPr>
          <p:spPr>
            <a:xfrm flipH="false" flipV="false" rot="-574012">
              <a:off x="156944" y="142203"/>
              <a:ext cx="1882464" cy="2046157"/>
            </a:xfrm>
            <a:custGeom>
              <a:avLst/>
              <a:gdLst/>
              <a:ahLst/>
              <a:cxnLst/>
              <a:rect r="r" b="b" t="t" l="l"/>
              <a:pathLst>
                <a:path h="2046157" w="1882464">
                  <a:moveTo>
                    <a:pt x="0" y="0"/>
                  </a:moveTo>
                  <a:lnTo>
                    <a:pt x="1882464" y="0"/>
                  </a:lnTo>
                  <a:lnTo>
                    <a:pt x="1882464" y="2046157"/>
                  </a:lnTo>
                  <a:lnTo>
                    <a:pt x="0" y="20461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0" id="60"/>
            <p:cNvSpPr txBox="true"/>
            <p:nvPr/>
          </p:nvSpPr>
          <p:spPr>
            <a:xfrm rot="-405114">
              <a:off x="415718" y="817354"/>
              <a:ext cx="1416509" cy="7337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04"/>
                </a:lnSpc>
              </a:pPr>
              <a:r>
                <a:rPr lang="en-US" sz="1630">
                  <a:solidFill>
                    <a:srgbClr val="000000"/>
                  </a:solidFill>
                  <a:latin typeface="Shuneet Square"/>
                </a:rPr>
                <a:t>Youngsters our age can be eaily distracted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458610">
            <a:off x="9565436" y="6458487"/>
            <a:ext cx="2010272" cy="2133112"/>
            <a:chOff x="0" y="0"/>
            <a:chExt cx="2680363" cy="2844149"/>
          </a:xfrm>
        </p:grpSpPr>
        <p:sp>
          <p:nvSpPr>
            <p:cNvPr name="Freeform 62" id="62"/>
            <p:cNvSpPr/>
            <p:nvPr/>
          </p:nvSpPr>
          <p:spPr>
            <a:xfrm flipH="false" flipV="false" rot="-574012">
              <a:off x="191530" y="173540"/>
              <a:ext cx="2297303" cy="2497069"/>
            </a:xfrm>
            <a:custGeom>
              <a:avLst/>
              <a:gdLst/>
              <a:ahLst/>
              <a:cxnLst/>
              <a:rect r="r" b="b" t="t" l="l"/>
              <a:pathLst>
                <a:path h="2497069" w="2297303">
                  <a:moveTo>
                    <a:pt x="0" y="0"/>
                  </a:moveTo>
                  <a:lnTo>
                    <a:pt x="2297303" y="0"/>
                  </a:lnTo>
                  <a:lnTo>
                    <a:pt x="2297303" y="2497069"/>
                  </a:lnTo>
                  <a:lnTo>
                    <a:pt x="0" y="2497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3" id="63"/>
            <p:cNvSpPr txBox="true"/>
            <p:nvPr/>
          </p:nvSpPr>
          <p:spPr>
            <a:xfrm rot="-405114">
              <a:off x="508386" y="883077"/>
              <a:ext cx="1728666" cy="1144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92"/>
                </a:lnSpc>
              </a:pPr>
              <a:r>
                <a:rPr lang="en-US" sz="1990">
                  <a:solidFill>
                    <a:srgbClr val="000000"/>
                  </a:solidFill>
                  <a:latin typeface="Shuneet Square"/>
                </a:rPr>
                <a:t>Youngsters need more emotional help to be stable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93734" y="1257829"/>
            <a:ext cx="3740501" cy="911138"/>
            <a:chOff x="0" y="0"/>
            <a:chExt cx="1077109" cy="2623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7109" cy="262370"/>
            </a:xfrm>
            <a:custGeom>
              <a:avLst/>
              <a:gdLst/>
              <a:ahLst/>
              <a:cxnLst/>
              <a:rect r="r" b="b" t="t" l="l"/>
              <a:pathLst>
                <a:path h="262370" w="1077109">
                  <a:moveTo>
                    <a:pt x="74511" y="0"/>
                  </a:moveTo>
                  <a:lnTo>
                    <a:pt x="1002598" y="0"/>
                  </a:lnTo>
                  <a:cubicBezTo>
                    <a:pt x="1022359" y="0"/>
                    <a:pt x="1041312" y="7850"/>
                    <a:pt x="1055285" y="21824"/>
                  </a:cubicBezTo>
                  <a:cubicBezTo>
                    <a:pt x="1069259" y="35797"/>
                    <a:pt x="1077109" y="54750"/>
                    <a:pt x="1077109" y="74511"/>
                  </a:cubicBezTo>
                  <a:lnTo>
                    <a:pt x="1077109" y="187859"/>
                  </a:lnTo>
                  <a:cubicBezTo>
                    <a:pt x="1077109" y="207620"/>
                    <a:pt x="1069259" y="226573"/>
                    <a:pt x="1055285" y="240546"/>
                  </a:cubicBezTo>
                  <a:cubicBezTo>
                    <a:pt x="1041312" y="254520"/>
                    <a:pt x="1022359" y="262370"/>
                    <a:pt x="1002598" y="262370"/>
                  </a:cubicBezTo>
                  <a:lnTo>
                    <a:pt x="74511" y="262370"/>
                  </a:lnTo>
                  <a:cubicBezTo>
                    <a:pt x="54750" y="262370"/>
                    <a:pt x="35797" y="254520"/>
                    <a:pt x="21824" y="240546"/>
                  </a:cubicBezTo>
                  <a:cubicBezTo>
                    <a:pt x="7850" y="226573"/>
                    <a:pt x="0" y="207620"/>
                    <a:pt x="0" y="187859"/>
                  </a:cubicBezTo>
                  <a:lnTo>
                    <a:pt x="0" y="74511"/>
                  </a:lnTo>
                  <a:cubicBezTo>
                    <a:pt x="0" y="54750"/>
                    <a:pt x="7850" y="35797"/>
                    <a:pt x="21824" y="21824"/>
                  </a:cubicBezTo>
                  <a:cubicBezTo>
                    <a:pt x="35797" y="7850"/>
                    <a:pt x="54750" y="0"/>
                    <a:pt x="74511" y="0"/>
                  </a:cubicBezTo>
                  <a:close/>
                </a:path>
              </a:pathLst>
            </a:custGeom>
            <a:solidFill>
              <a:srgbClr val="FCC75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076870" y="4232495"/>
            <a:ext cx="4134260" cy="201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467" spc="313">
                <a:solidFill>
                  <a:srgbClr val="000000"/>
                </a:solidFill>
                <a:latin typeface="Adigiana Toybox"/>
              </a:rPr>
              <a:t>MOOD </a:t>
            </a:r>
          </a:p>
          <a:p>
            <a:pPr algn="ctr">
              <a:lnSpc>
                <a:spcPts val="7840"/>
              </a:lnSpc>
            </a:pPr>
            <a:r>
              <a:rPr lang="en-US" sz="7467" spc="313">
                <a:solidFill>
                  <a:srgbClr val="000000"/>
                </a:solidFill>
                <a:latin typeface="Adigiana Toybox"/>
              </a:rPr>
              <a:t>LAMP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467325" y="4442000"/>
            <a:ext cx="3705330" cy="956919"/>
            <a:chOff x="0" y="0"/>
            <a:chExt cx="1066981" cy="2755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6981" cy="275553"/>
            </a:xfrm>
            <a:custGeom>
              <a:avLst/>
              <a:gdLst/>
              <a:ahLst/>
              <a:cxnLst/>
              <a:rect r="r" b="b" t="t" l="l"/>
              <a:pathLst>
                <a:path h="275553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0335"/>
                  </a:lnTo>
                  <a:cubicBezTo>
                    <a:pt x="1066981" y="220284"/>
                    <a:pt x="1059057" y="239416"/>
                    <a:pt x="1044950" y="253522"/>
                  </a:cubicBezTo>
                  <a:cubicBezTo>
                    <a:pt x="1030844" y="267628"/>
                    <a:pt x="1011712" y="275553"/>
                    <a:pt x="991763" y="275553"/>
                  </a:cubicBezTo>
                  <a:lnTo>
                    <a:pt x="75218" y="275553"/>
                  </a:lnTo>
                  <a:cubicBezTo>
                    <a:pt x="55269" y="275553"/>
                    <a:pt x="36137" y="267628"/>
                    <a:pt x="22031" y="253522"/>
                  </a:cubicBezTo>
                  <a:cubicBezTo>
                    <a:pt x="7925" y="239416"/>
                    <a:pt x="0" y="220284"/>
                    <a:pt x="0" y="200335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B18D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438426" y="1189396"/>
            <a:ext cx="3705330" cy="976981"/>
            <a:chOff x="0" y="0"/>
            <a:chExt cx="1066981" cy="2813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66981" cy="281330"/>
            </a:xfrm>
            <a:custGeom>
              <a:avLst/>
              <a:gdLst/>
              <a:ahLst/>
              <a:cxnLst/>
              <a:rect r="r" b="b" t="t" l="l"/>
              <a:pathLst>
                <a:path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F985E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793734" y="7162193"/>
            <a:ext cx="3705330" cy="976981"/>
            <a:chOff x="0" y="0"/>
            <a:chExt cx="1066981" cy="2813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6981" cy="281330"/>
            </a:xfrm>
            <a:custGeom>
              <a:avLst/>
              <a:gdLst/>
              <a:ahLst/>
              <a:cxnLst/>
              <a:rect r="r" b="b" t="t" l="l"/>
              <a:pathLst>
                <a:path h="281330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F985E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25014" y="4268084"/>
            <a:ext cx="3740501" cy="911138"/>
            <a:chOff x="0" y="0"/>
            <a:chExt cx="1077109" cy="2623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77109" cy="262370"/>
            </a:xfrm>
            <a:custGeom>
              <a:avLst/>
              <a:gdLst/>
              <a:ahLst/>
              <a:cxnLst/>
              <a:rect r="r" b="b" t="t" l="l"/>
              <a:pathLst>
                <a:path h="262370" w="1077109">
                  <a:moveTo>
                    <a:pt x="74511" y="0"/>
                  </a:moveTo>
                  <a:lnTo>
                    <a:pt x="1002598" y="0"/>
                  </a:lnTo>
                  <a:cubicBezTo>
                    <a:pt x="1022359" y="0"/>
                    <a:pt x="1041312" y="7850"/>
                    <a:pt x="1055285" y="21824"/>
                  </a:cubicBezTo>
                  <a:cubicBezTo>
                    <a:pt x="1069259" y="35797"/>
                    <a:pt x="1077109" y="54750"/>
                    <a:pt x="1077109" y="74511"/>
                  </a:cubicBezTo>
                  <a:lnTo>
                    <a:pt x="1077109" y="187859"/>
                  </a:lnTo>
                  <a:cubicBezTo>
                    <a:pt x="1077109" y="207620"/>
                    <a:pt x="1069259" y="226573"/>
                    <a:pt x="1055285" y="240546"/>
                  </a:cubicBezTo>
                  <a:cubicBezTo>
                    <a:pt x="1041312" y="254520"/>
                    <a:pt x="1022359" y="262370"/>
                    <a:pt x="1002598" y="262370"/>
                  </a:cubicBezTo>
                  <a:lnTo>
                    <a:pt x="74511" y="262370"/>
                  </a:lnTo>
                  <a:cubicBezTo>
                    <a:pt x="54750" y="262370"/>
                    <a:pt x="35797" y="254520"/>
                    <a:pt x="21824" y="240546"/>
                  </a:cubicBezTo>
                  <a:cubicBezTo>
                    <a:pt x="7850" y="226573"/>
                    <a:pt x="0" y="207620"/>
                    <a:pt x="0" y="187859"/>
                  </a:cubicBezTo>
                  <a:lnTo>
                    <a:pt x="0" y="74511"/>
                  </a:lnTo>
                  <a:cubicBezTo>
                    <a:pt x="0" y="54750"/>
                    <a:pt x="7850" y="35797"/>
                    <a:pt x="21824" y="21824"/>
                  </a:cubicBezTo>
                  <a:cubicBezTo>
                    <a:pt x="35797" y="7850"/>
                    <a:pt x="54750" y="0"/>
                    <a:pt x="74511" y="0"/>
                  </a:cubicBezTo>
                  <a:close/>
                </a:path>
              </a:pathLst>
            </a:custGeom>
            <a:solidFill>
              <a:srgbClr val="FCC75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284178" y="7162193"/>
            <a:ext cx="3705330" cy="956919"/>
            <a:chOff x="0" y="0"/>
            <a:chExt cx="1066981" cy="2755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66981" cy="275553"/>
            </a:xfrm>
            <a:custGeom>
              <a:avLst/>
              <a:gdLst/>
              <a:ahLst/>
              <a:cxnLst/>
              <a:rect r="r" b="b" t="t" l="l"/>
              <a:pathLst>
                <a:path h="275553" w="1066981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0335"/>
                  </a:lnTo>
                  <a:cubicBezTo>
                    <a:pt x="1066981" y="220284"/>
                    <a:pt x="1059057" y="239416"/>
                    <a:pt x="1044950" y="253522"/>
                  </a:cubicBezTo>
                  <a:cubicBezTo>
                    <a:pt x="1030844" y="267628"/>
                    <a:pt x="1011712" y="275553"/>
                    <a:pt x="991763" y="275553"/>
                  </a:cubicBezTo>
                  <a:lnTo>
                    <a:pt x="75218" y="275553"/>
                  </a:lnTo>
                  <a:cubicBezTo>
                    <a:pt x="55269" y="275553"/>
                    <a:pt x="36137" y="267628"/>
                    <a:pt x="22031" y="253522"/>
                  </a:cubicBezTo>
                  <a:cubicBezTo>
                    <a:pt x="7925" y="239416"/>
                    <a:pt x="0" y="220284"/>
                    <a:pt x="0" y="200335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B18D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598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8432759">
            <a:off x="7009704" y="6062936"/>
            <a:ext cx="582429" cy="1884328"/>
          </a:xfrm>
          <a:custGeom>
            <a:avLst/>
            <a:gdLst/>
            <a:ahLst/>
            <a:cxnLst/>
            <a:rect r="r" b="b" t="t" l="l"/>
            <a:pathLst>
              <a:path h="1884328" w="582429">
                <a:moveTo>
                  <a:pt x="0" y="0"/>
                </a:moveTo>
                <a:lnTo>
                  <a:pt x="582428" y="0"/>
                </a:lnTo>
                <a:lnTo>
                  <a:pt x="582428" y="1884328"/>
                </a:lnTo>
                <a:lnTo>
                  <a:pt x="0" y="1884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618265" y="4575027"/>
            <a:ext cx="3088337" cy="41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3093" spc="129">
                <a:solidFill>
                  <a:srgbClr val="000000"/>
                </a:solidFill>
                <a:latin typeface="Adigiana Toybox"/>
              </a:rPr>
              <a:t>Benefits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84000" y="1329719"/>
            <a:ext cx="3088337" cy="814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3093" spc="129">
                <a:solidFill>
                  <a:srgbClr val="000000"/>
                </a:solidFill>
                <a:latin typeface="Adigiana Toybox"/>
              </a:rPr>
              <a:t>Problem Statement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799938" y="1495125"/>
            <a:ext cx="3088337" cy="41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3093" spc="129">
                <a:solidFill>
                  <a:srgbClr val="000000"/>
                </a:solidFill>
                <a:latin typeface="Adigiana Toybox"/>
              </a:rPr>
              <a:t>Analysis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31624" y="2263385"/>
            <a:ext cx="3612132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3850" indent="-161925" lvl="1">
              <a:lnSpc>
                <a:spcPts val="1575"/>
              </a:lnSpc>
              <a:buFont typeface="Arial"/>
              <a:buChar char="•"/>
            </a:pPr>
            <a:r>
              <a:rPr lang="en-US" sz="1500" spc="63">
                <a:solidFill>
                  <a:srgbClr val="000000"/>
                </a:solidFill>
                <a:latin typeface="Sriracha"/>
              </a:rPr>
              <a:t>Aware that some students or workes may find it challenging to concentrate on their work or academics.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95429" y="7498274"/>
            <a:ext cx="3088337" cy="41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3093" spc="129">
                <a:solidFill>
                  <a:srgbClr val="000000"/>
                </a:solidFill>
                <a:latin typeface="Adigiana Toybox"/>
              </a:rPr>
              <a:t>Solution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92675" y="7476077"/>
            <a:ext cx="3088337" cy="41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3093" spc="129">
                <a:solidFill>
                  <a:srgbClr val="000000"/>
                </a:solidFill>
                <a:latin typeface="Adigiana Toybox"/>
              </a:rPr>
              <a:t>Objectives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-5691629">
            <a:off x="6034320" y="4124875"/>
            <a:ext cx="582429" cy="1884328"/>
          </a:xfrm>
          <a:custGeom>
            <a:avLst/>
            <a:gdLst/>
            <a:ahLst/>
            <a:cxnLst/>
            <a:rect r="r" b="b" t="t" l="l"/>
            <a:pathLst>
              <a:path h="1884328" w="582429">
                <a:moveTo>
                  <a:pt x="0" y="0"/>
                </a:moveTo>
                <a:lnTo>
                  <a:pt x="582429" y="0"/>
                </a:lnTo>
                <a:lnTo>
                  <a:pt x="582429" y="1884328"/>
                </a:lnTo>
                <a:lnTo>
                  <a:pt x="0" y="1884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2700000">
            <a:off x="7009704" y="2278929"/>
            <a:ext cx="582429" cy="1884328"/>
          </a:xfrm>
          <a:custGeom>
            <a:avLst/>
            <a:gdLst/>
            <a:ahLst/>
            <a:cxnLst/>
            <a:rect r="r" b="b" t="t" l="l"/>
            <a:pathLst>
              <a:path h="1884328" w="582429">
                <a:moveTo>
                  <a:pt x="0" y="0"/>
                </a:moveTo>
                <a:lnTo>
                  <a:pt x="582428" y="0"/>
                </a:lnTo>
                <a:lnTo>
                  <a:pt x="582428" y="1884328"/>
                </a:lnTo>
                <a:lnTo>
                  <a:pt x="0" y="1884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2367240">
            <a:off x="10630389" y="2395656"/>
            <a:ext cx="582429" cy="1884328"/>
          </a:xfrm>
          <a:custGeom>
            <a:avLst/>
            <a:gdLst/>
            <a:ahLst/>
            <a:cxnLst/>
            <a:rect r="r" b="b" t="t" l="l"/>
            <a:pathLst>
              <a:path h="1884328" w="582429">
                <a:moveTo>
                  <a:pt x="0" y="0"/>
                </a:moveTo>
                <a:lnTo>
                  <a:pt x="582429" y="0"/>
                </a:lnTo>
                <a:lnTo>
                  <a:pt x="582429" y="1884329"/>
                </a:lnTo>
                <a:lnTo>
                  <a:pt x="0" y="1884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4877744">
            <a:off x="11605773" y="4124875"/>
            <a:ext cx="582429" cy="1884328"/>
          </a:xfrm>
          <a:custGeom>
            <a:avLst/>
            <a:gdLst/>
            <a:ahLst/>
            <a:cxnLst/>
            <a:rect r="r" b="b" t="t" l="l"/>
            <a:pathLst>
              <a:path h="1884328" w="582429">
                <a:moveTo>
                  <a:pt x="0" y="0"/>
                </a:moveTo>
                <a:lnTo>
                  <a:pt x="582428" y="0"/>
                </a:lnTo>
                <a:lnTo>
                  <a:pt x="582428" y="1884328"/>
                </a:lnTo>
                <a:lnTo>
                  <a:pt x="0" y="1884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8100000">
            <a:off x="10630389" y="6179663"/>
            <a:ext cx="582429" cy="1884328"/>
          </a:xfrm>
          <a:custGeom>
            <a:avLst/>
            <a:gdLst/>
            <a:ahLst/>
            <a:cxnLst/>
            <a:rect r="r" b="b" t="t" l="l"/>
            <a:pathLst>
              <a:path h="1884328" w="582429">
                <a:moveTo>
                  <a:pt x="0" y="0"/>
                </a:moveTo>
                <a:lnTo>
                  <a:pt x="582429" y="0"/>
                </a:lnTo>
                <a:lnTo>
                  <a:pt x="582429" y="1884328"/>
                </a:lnTo>
                <a:lnTo>
                  <a:pt x="0" y="1884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464017" y="5329604"/>
            <a:ext cx="350149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3850" indent="-161925" lvl="1">
              <a:lnSpc>
                <a:spcPts val="1575"/>
              </a:lnSpc>
              <a:buFont typeface="Arial"/>
              <a:buChar char="•"/>
            </a:pPr>
            <a:r>
              <a:rPr lang="en-US" sz="1500" spc="63">
                <a:solidFill>
                  <a:srgbClr val="000000"/>
                </a:solidFill>
                <a:latin typeface="Sriracha"/>
              </a:rPr>
              <a:t>Help to stay on tasks</a:t>
            </a:r>
          </a:p>
          <a:p>
            <a:pPr marL="323850" indent="-161925" lvl="1">
              <a:lnSpc>
                <a:spcPts val="1575"/>
              </a:lnSpc>
              <a:buFont typeface="Arial"/>
              <a:buChar char="•"/>
            </a:pPr>
            <a:r>
              <a:rPr lang="en-US" sz="1500" spc="63">
                <a:solidFill>
                  <a:srgbClr val="000000"/>
                </a:solidFill>
                <a:latin typeface="Sriracha"/>
              </a:rPr>
              <a:t>Helps them to be more productive in their studies</a:t>
            </a:r>
          </a:p>
          <a:p>
            <a:pPr marL="323850" indent="-161925" lvl="1">
              <a:lnSpc>
                <a:spcPts val="1575"/>
              </a:lnSpc>
              <a:buFont typeface="Arial"/>
              <a:buChar char="•"/>
            </a:pPr>
            <a:r>
              <a:rPr lang="en-US" sz="1500" spc="63">
                <a:solidFill>
                  <a:srgbClr val="000000"/>
                </a:solidFill>
                <a:latin typeface="Sriracha"/>
              </a:rPr>
              <a:t>Influence users' moods and emotions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438426" y="8214362"/>
            <a:ext cx="3551082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3850" indent="-161925" lvl="1">
              <a:lnSpc>
                <a:spcPts val="1575"/>
              </a:lnSpc>
              <a:buFont typeface="Arial"/>
              <a:buChar char="•"/>
            </a:pPr>
            <a:r>
              <a:rPr lang="en-US" sz="1500" spc="63">
                <a:solidFill>
                  <a:srgbClr val="000000"/>
                </a:solidFill>
                <a:latin typeface="Sriracha"/>
              </a:rPr>
              <a:t>Enhance Productivity</a:t>
            </a:r>
          </a:p>
          <a:p>
            <a:pPr marL="323850" indent="-161925" lvl="1">
              <a:lnSpc>
                <a:spcPts val="1575"/>
              </a:lnSpc>
              <a:buFont typeface="Arial"/>
              <a:buChar char="•"/>
            </a:pPr>
            <a:r>
              <a:rPr lang="en-US" sz="1500" spc="63">
                <a:solidFill>
                  <a:srgbClr val="000000"/>
                </a:solidFill>
                <a:latin typeface="Sriracha"/>
              </a:rPr>
              <a:t>Improve mental wellbeing</a:t>
            </a:r>
          </a:p>
          <a:p>
            <a:pPr marL="323850" indent="-161925" lvl="1">
              <a:lnSpc>
                <a:spcPts val="1575"/>
              </a:lnSpc>
              <a:buFont typeface="Arial"/>
              <a:buChar char="•"/>
            </a:pPr>
            <a:r>
              <a:rPr lang="en-US" sz="1500" spc="63">
                <a:solidFill>
                  <a:srgbClr val="000000"/>
                </a:solidFill>
                <a:latin typeface="Sriracha"/>
              </a:rPr>
              <a:t>Improve Focus</a:t>
            </a:r>
          </a:p>
          <a:p>
            <a:pPr marL="323850" indent="-161925" lvl="1">
              <a:lnSpc>
                <a:spcPts val="1575"/>
              </a:lnSpc>
              <a:buFont typeface="Arial"/>
              <a:buChar char="•"/>
            </a:pPr>
            <a:r>
              <a:rPr lang="en-US" sz="1500" spc="63">
                <a:solidFill>
                  <a:srgbClr val="000000"/>
                </a:solidFill>
                <a:latin typeface="Sriracha"/>
              </a:rPr>
              <a:t>Improve state of concentration</a:t>
            </a:r>
          </a:p>
          <a:p>
            <a:pPr marL="323850" indent="-161925" lvl="1">
              <a:lnSpc>
                <a:spcPts val="1575"/>
              </a:lnSpc>
              <a:buFont typeface="Arial"/>
              <a:buChar char="•"/>
            </a:pPr>
            <a:r>
              <a:rPr lang="en-US" sz="1500" spc="63">
                <a:solidFill>
                  <a:srgbClr val="000000"/>
                </a:solidFill>
                <a:latin typeface="Sriracha"/>
              </a:rPr>
              <a:t>Provide guidance on controlling their emotions and mood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922102" y="2354115"/>
            <a:ext cx="3612132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3850" indent="-161925" lvl="1">
              <a:lnSpc>
                <a:spcPts val="1575"/>
              </a:lnSpc>
              <a:buFont typeface="Arial"/>
              <a:buChar char="•"/>
            </a:pPr>
            <a:r>
              <a:rPr lang="en-US" sz="1500" spc="63">
                <a:solidFill>
                  <a:srgbClr val="000000"/>
                </a:solidFill>
                <a:latin typeface="Sriracha"/>
              </a:rPr>
              <a:t>Providing a solution that integrates meditation guidance, mood analysis, and focus enhancement into a single device, fostering improved mental well-being and productivity.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629237" y="5492639"/>
            <a:ext cx="3501498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3850" indent="-161925" lvl="1">
              <a:lnSpc>
                <a:spcPts val="1575"/>
              </a:lnSpc>
              <a:buFont typeface="Arial"/>
              <a:buChar char="•"/>
            </a:pPr>
            <a:r>
              <a:rPr lang="en-US" sz="1500" spc="63">
                <a:solidFill>
                  <a:srgbClr val="000000"/>
                </a:solidFill>
                <a:latin typeface="Sriracha"/>
              </a:rPr>
              <a:t>By using Arduino and its various sensors, and creating the prototype of the lamp using 3D printing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828904" y="8305093"/>
            <a:ext cx="355108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3850" indent="-161925" lvl="1">
              <a:lnSpc>
                <a:spcPts val="1575"/>
              </a:lnSpc>
              <a:buFont typeface="Arial"/>
              <a:buChar char="•"/>
            </a:pPr>
            <a:r>
              <a:rPr lang="en-US" sz="1500" spc="63">
                <a:solidFill>
                  <a:srgbClr val="000000"/>
                </a:solidFill>
                <a:latin typeface="Sriracha"/>
              </a:rPr>
              <a:t>Integrates meditation guidance, mood analysis, and focus enhancement into a single device, fostering improved mental well-being and productivity.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835818" y="4730353"/>
            <a:ext cx="3088337" cy="41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3093" spc="129">
                <a:solidFill>
                  <a:srgbClr val="000000"/>
                </a:solidFill>
                <a:latin typeface="Adigiana Toybox"/>
              </a:rPr>
              <a:t>Strategy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89152" y="288953"/>
            <a:ext cx="5021572" cy="576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4267" spc="179">
                <a:solidFill>
                  <a:srgbClr val="000000"/>
                </a:solidFill>
                <a:latin typeface="Adigiana Toybox"/>
              </a:rPr>
              <a:t>MINDMAPPING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56663" y="-2147998"/>
            <a:ext cx="12130635" cy="12130635"/>
          </a:xfrm>
          <a:custGeom>
            <a:avLst/>
            <a:gdLst/>
            <a:ahLst/>
            <a:cxnLst/>
            <a:rect r="r" b="b" t="t" l="l"/>
            <a:pathLst>
              <a:path h="12130635" w="12130635">
                <a:moveTo>
                  <a:pt x="0" y="0"/>
                </a:moveTo>
                <a:lnTo>
                  <a:pt x="12130635" y="0"/>
                </a:lnTo>
                <a:lnTo>
                  <a:pt x="12130635" y="12130636"/>
                </a:lnTo>
                <a:lnTo>
                  <a:pt x="0" y="12130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308655" y="4097560"/>
          <a:ext cx="6530545" cy="3190875"/>
        </p:xfrm>
        <a:graphic>
          <a:graphicData uri="http://schemas.openxmlformats.org/drawingml/2006/table">
            <a:tbl>
              <a:tblPr/>
              <a:tblGrid>
                <a:gridCol w="597440"/>
                <a:gridCol w="3155723"/>
              </a:tblGrid>
              <a:tr h="79771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DM San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DM Sans"/>
                        </a:rPr>
                        <a:t>Problem Statement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771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DM Sans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DM Sans"/>
                        </a:rPr>
                        <a:t>Introduction: Mood Zen Assistant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771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DM Sans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DM Sans"/>
                        </a:rPr>
                        <a:t>Components used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771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DM Sans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DM Sans"/>
                        </a:rPr>
                        <a:t>What it solves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448800" y="4103477"/>
          <a:ext cx="6530545" cy="3190875"/>
        </p:xfrm>
        <a:graphic>
          <a:graphicData uri="http://schemas.openxmlformats.org/drawingml/2006/table">
            <a:tbl>
              <a:tblPr/>
              <a:tblGrid>
                <a:gridCol w="607320"/>
                <a:gridCol w="3145843"/>
              </a:tblGrid>
              <a:tr h="79771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DM Sans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DM Sans"/>
                        </a:rPr>
                        <a:t>Market Size and Scale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771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DM Sans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DM Sans"/>
                        </a:rPr>
                        <a:t>Competition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771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DM Sans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DM Sans"/>
                        </a:rPr>
                        <a:t>Extra info: Product demo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771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DM Sans Bold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DM Sans"/>
                        </a:rPr>
                        <a:t>Extra info: Design thinking process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16171441" y="7913424"/>
            <a:ext cx="3049801" cy="3049801"/>
          </a:xfrm>
          <a:custGeom>
            <a:avLst/>
            <a:gdLst/>
            <a:ahLst/>
            <a:cxnLst/>
            <a:rect r="r" b="b" t="t" l="l"/>
            <a:pathLst>
              <a:path h="3049801" w="3049801">
                <a:moveTo>
                  <a:pt x="0" y="0"/>
                </a:moveTo>
                <a:lnTo>
                  <a:pt x="3049801" y="0"/>
                </a:lnTo>
                <a:lnTo>
                  <a:pt x="3049801" y="3049800"/>
                </a:lnTo>
                <a:lnTo>
                  <a:pt x="0" y="3049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18233" y="1028700"/>
            <a:ext cx="11451533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4"/>
              </a:lnSpc>
            </a:pPr>
            <a:r>
              <a:rPr lang="en-US" sz="9237">
                <a:solidFill>
                  <a:srgbClr val="000000"/>
                </a:solidFill>
                <a:latin typeface="Open Sauce Heavy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56663" y="-2147998"/>
            <a:ext cx="12130635" cy="12130635"/>
          </a:xfrm>
          <a:custGeom>
            <a:avLst/>
            <a:gdLst/>
            <a:ahLst/>
            <a:cxnLst/>
            <a:rect r="r" b="b" t="t" l="l"/>
            <a:pathLst>
              <a:path h="12130635" w="12130635">
                <a:moveTo>
                  <a:pt x="0" y="0"/>
                </a:moveTo>
                <a:lnTo>
                  <a:pt x="12130635" y="0"/>
                </a:lnTo>
                <a:lnTo>
                  <a:pt x="12130635" y="12130636"/>
                </a:lnTo>
                <a:lnTo>
                  <a:pt x="0" y="1213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71441" y="7913424"/>
            <a:ext cx="3049801" cy="3049801"/>
          </a:xfrm>
          <a:custGeom>
            <a:avLst/>
            <a:gdLst/>
            <a:ahLst/>
            <a:cxnLst/>
            <a:rect r="r" b="b" t="t" l="l"/>
            <a:pathLst>
              <a:path h="3049801" w="3049801">
                <a:moveTo>
                  <a:pt x="0" y="0"/>
                </a:moveTo>
                <a:lnTo>
                  <a:pt x="3049801" y="0"/>
                </a:lnTo>
                <a:lnTo>
                  <a:pt x="3049801" y="3049800"/>
                </a:lnTo>
                <a:lnTo>
                  <a:pt x="0" y="3049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90716" y="1028700"/>
            <a:ext cx="13306568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4"/>
              </a:lnSpc>
            </a:pPr>
            <a:r>
              <a:rPr lang="en-US" sz="9237">
                <a:solidFill>
                  <a:srgbClr val="000000"/>
                </a:solidFill>
                <a:latin typeface="Open Sauce Heavy"/>
              </a:rPr>
              <a:t>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75233" y="3401403"/>
            <a:ext cx="14564357" cy="3415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99"/>
              </a:lnSpc>
            </a:pPr>
            <a:r>
              <a:rPr lang="en-US" sz="4599">
                <a:solidFill>
                  <a:srgbClr val="000000"/>
                </a:solidFill>
                <a:latin typeface="DM Sans"/>
              </a:rPr>
              <a:t>Our solution is to integrate meditation guidance, mood analysis, and focus enhancement into a single device, fostering improved mental well-being and productivity.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56663" y="-2147998"/>
            <a:ext cx="12130635" cy="12130635"/>
          </a:xfrm>
          <a:custGeom>
            <a:avLst/>
            <a:gdLst/>
            <a:ahLst/>
            <a:cxnLst/>
            <a:rect r="r" b="b" t="t" l="l"/>
            <a:pathLst>
              <a:path h="12130635" w="12130635">
                <a:moveTo>
                  <a:pt x="0" y="0"/>
                </a:moveTo>
                <a:lnTo>
                  <a:pt x="12130635" y="0"/>
                </a:lnTo>
                <a:lnTo>
                  <a:pt x="12130635" y="12130636"/>
                </a:lnTo>
                <a:lnTo>
                  <a:pt x="0" y="1213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71441" y="7913424"/>
            <a:ext cx="3049801" cy="3049801"/>
          </a:xfrm>
          <a:custGeom>
            <a:avLst/>
            <a:gdLst/>
            <a:ahLst/>
            <a:cxnLst/>
            <a:rect r="r" b="b" t="t" l="l"/>
            <a:pathLst>
              <a:path h="3049801" w="3049801">
                <a:moveTo>
                  <a:pt x="0" y="0"/>
                </a:moveTo>
                <a:lnTo>
                  <a:pt x="3049801" y="0"/>
                </a:lnTo>
                <a:lnTo>
                  <a:pt x="3049801" y="3049800"/>
                </a:lnTo>
                <a:lnTo>
                  <a:pt x="0" y="3049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3020" y="1019175"/>
            <a:ext cx="16801959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Open Sauce Heavy"/>
              </a:rPr>
              <a:t>Introduction: </a:t>
            </a:r>
          </a:p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Open Sauce Heavy"/>
              </a:rPr>
              <a:t>Mood Zen Assistant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95950" y="4275679"/>
            <a:ext cx="7197810" cy="2061303"/>
            <a:chOff x="0" y="0"/>
            <a:chExt cx="9597080" cy="274840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9597080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60"/>
                </a:lnSpc>
              </a:pPr>
              <a:r>
                <a:rPr lang="en-US" sz="3200">
                  <a:solidFill>
                    <a:srgbClr val="163459"/>
                  </a:solidFill>
                  <a:latin typeface="DM Sans"/>
                </a:rPr>
                <a:t>BACKGROUND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32846"/>
              <a:ext cx="9597080" cy="1715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63459"/>
                  </a:solidFill>
                  <a:latin typeface="DM Sans"/>
                </a:rPr>
                <a:t>Studies have shown that mood lamp lighting can have a significant impact on the user's mood and state of attention.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92761" y="4275679"/>
            <a:ext cx="7197810" cy="3338004"/>
            <a:chOff x="0" y="0"/>
            <a:chExt cx="9597080" cy="445067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9597080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60"/>
                </a:lnSpc>
              </a:pPr>
              <a:r>
                <a:rPr lang="en-US" sz="3200">
                  <a:solidFill>
                    <a:srgbClr val="163459"/>
                  </a:solidFill>
                  <a:latin typeface="DM Sans"/>
                </a:rPr>
                <a:t>CONCEPT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82514"/>
              <a:ext cx="9597080" cy="3468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48" indent="-269874" lvl="1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>
                  <a:solidFill>
                    <a:srgbClr val="163459"/>
                  </a:solidFill>
                  <a:latin typeface="DM Sans"/>
                </a:rPr>
                <a:t>Integ</a:t>
              </a:r>
              <a:r>
                <a:rPr lang="en-US" sz="2499" u="none">
                  <a:solidFill>
                    <a:srgbClr val="163459"/>
                  </a:solidFill>
                  <a:latin typeface="DM Sans"/>
                </a:rPr>
                <a:t>rated a heart rate monitoring system </a:t>
              </a:r>
            </a:p>
            <a:p>
              <a:pPr marL="539748" indent="-269874" lvl="1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u="none">
                  <a:solidFill>
                    <a:srgbClr val="163459"/>
                  </a:solidFill>
                  <a:latin typeface="DM Sans"/>
                </a:rPr>
                <a:t>Provide user's heart rate statistics</a:t>
              </a:r>
            </a:p>
            <a:p>
              <a:pPr marL="539748" indent="-269874" lvl="1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u="none">
                  <a:solidFill>
                    <a:srgbClr val="163459"/>
                  </a:solidFill>
                  <a:latin typeface="DM Sans"/>
                </a:rPr>
                <a:t>Alert users to adjust their concentration/study mode when heart rate detected is too high</a:t>
              </a:r>
            </a:p>
            <a:p>
              <a:pPr marL="0" indent="0" lvl="0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95950" y="7146607"/>
            <a:ext cx="7197810" cy="1589847"/>
            <a:chOff x="0" y="0"/>
            <a:chExt cx="9597080" cy="211979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9597080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60"/>
                </a:lnSpc>
              </a:pPr>
              <a:r>
                <a:rPr lang="en-US" sz="3200">
                  <a:solidFill>
                    <a:srgbClr val="163459"/>
                  </a:solidFill>
                  <a:latin typeface="DM Sans"/>
                </a:rPr>
                <a:t>GOAL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88437"/>
              <a:ext cx="9597080" cy="1131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63459"/>
                  </a:solidFill>
                  <a:latin typeface="DM Sans"/>
                </a:rPr>
                <a:t>Assist individuals struggling with focus and staying on task.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56663" y="-2147998"/>
            <a:ext cx="12130635" cy="12130635"/>
          </a:xfrm>
          <a:custGeom>
            <a:avLst/>
            <a:gdLst/>
            <a:ahLst/>
            <a:cxnLst/>
            <a:rect r="r" b="b" t="t" l="l"/>
            <a:pathLst>
              <a:path h="12130635" w="12130635">
                <a:moveTo>
                  <a:pt x="0" y="0"/>
                </a:moveTo>
                <a:lnTo>
                  <a:pt x="12130635" y="0"/>
                </a:lnTo>
                <a:lnTo>
                  <a:pt x="12130635" y="12130636"/>
                </a:lnTo>
                <a:lnTo>
                  <a:pt x="0" y="1213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99808" y="3018705"/>
            <a:ext cx="8559492" cy="6419619"/>
          </a:xfrm>
          <a:custGeom>
            <a:avLst/>
            <a:gdLst/>
            <a:ahLst/>
            <a:cxnLst/>
            <a:rect r="r" b="b" t="t" l="l"/>
            <a:pathLst>
              <a:path h="6419619" w="8559492">
                <a:moveTo>
                  <a:pt x="0" y="0"/>
                </a:moveTo>
                <a:lnTo>
                  <a:pt x="8559492" y="0"/>
                </a:lnTo>
                <a:lnTo>
                  <a:pt x="8559492" y="6419619"/>
                </a:lnTo>
                <a:lnTo>
                  <a:pt x="0" y="64196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71441" y="7913424"/>
            <a:ext cx="3049801" cy="3049801"/>
          </a:xfrm>
          <a:custGeom>
            <a:avLst/>
            <a:gdLst/>
            <a:ahLst/>
            <a:cxnLst/>
            <a:rect r="r" b="b" t="t" l="l"/>
            <a:pathLst>
              <a:path h="3049801" w="3049801">
                <a:moveTo>
                  <a:pt x="0" y="0"/>
                </a:moveTo>
                <a:lnTo>
                  <a:pt x="3049801" y="0"/>
                </a:lnTo>
                <a:lnTo>
                  <a:pt x="3049801" y="3049800"/>
                </a:lnTo>
                <a:lnTo>
                  <a:pt x="0" y="3049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03614" y="1028700"/>
            <a:ext cx="13280773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84"/>
              </a:lnSpc>
              <a:spcBef>
                <a:spcPct val="0"/>
              </a:spcBef>
            </a:pPr>
            <a:r>
              <a:rPr lang="en-US" sz="9237">
                <a:solidFill>
                  <a:srgbClr val="000000"/>
                </a:solidFill>
                <a:latin typeface="Open Sauce Heavy"/>
              </a:rPr>
              <a:t>Components used: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9086" y="3725979"/>
            <a:ext cx="8206534" cy="551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5" indent="-367027" lvl="1">
              <a:lnSpc>
                <a:spcPts val="441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DM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DM Sans"/>
              </a:rPr>
              <a:t>Ear-clip H</a:t>
            </a:r>
            <a:r>
              <a:rPr lang="en-US" sz="3399" u="none">
                <a:solidFill>
                  <a:srgbClr val="000000"/>
                </a:solidFill>
                <a:latin typeface="DM Sans"/>
              </a:rPr>
              <a:t>eart Rate Sensor (Grove)</a:t>
            </a:r>
          </a:p>
          <a:p>
            <a:pPr algn="l" marL="734055" indent="-367027" lvl="1">
              <a:lnSpc>
                <a:spcPts val="441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u="none">
                <a:solidFill>
                  <a:srgbClr val="000000"/>
                </a:solidFill>
                <a:latin typeface="DM Sans"/>
              </a:rPr>
              <a:t> LCD RGB Backlight</a:t>
            </a:r>
          </a:p>
          <a:p>
            <a:pPr algn="l" marL="734055" indent="-367027" lvl="1">
              <a:lnSpc>
                <a:spcPts val="441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u="none">
                <a:solidFill>
                  <a:srgbClr val="000000"/>
                </a:solidFill>
                <a:latin typeface="DM Sans"/>
              </a:rPr>
              <a:t> Buzzer (Grove)</a:t>
            </a:r>
          </a:p>
          <a:p>
            <a:pPr algn="l" marL="734055" indent="-367027" lvl="1">
              <a:lnSpc>
                <a:spcPts val="441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u="none">
                <a:solidFill>
                  <a:srgbClr val="000000"/>
                </a:solidFill>
                <a:latin typeface="DM Sans"/>
              </a:rPr>
              <a:t> LED Socket Kit (Grove)</a:t>
            </a:r>
          </a:p>
          <a:p>
            <a:pPr algn="l" marL="734055" indent="-367027" lvl="1">
              <a:lnSpc>
                <a:spcPts val="441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u="none">
                <a:solidFill>
                  <a:srgbClr val="000000"/>
                </a:solidFill>
                <a:latin typeface="DM Sans"/>
              </a:rPr>
              <a:t> Push Button (Grove)</a:t>
            </a:r>
          </a:p>
          <a:p>
            <a:pPr algn="l" marL="734055" indent="-367027" lvl="1">
              <a:lnSpc>
                <a:spcPts val="441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u="none">
                <a:solidFill>
                  <a:srgbClr val="000000"/>
                </a:solidFill>
                <a:latin typeface="DM Sans"/>
              </a:rPr>
              <a:t> Red Led (swappable)</a:t>
            </a:r>
          </a:p>
          <a:p>
            <a:pPr algn="l" marL="734055" indent="-367027" lvl="1">
              <a:lnSpc>
                <a:spcPts val="441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u="none">
                <a:solidFill>
                  <a:srgbClr val="000000"/>
                </a:solidFill>
                <a:latin typeface="DM Sans"/>
              </a:rPr>
              <a:t> Blue Led (swappable)</a:t>
            </a:r>
          </a:p>
          <a:p>
            <a:pPr algn="l" marL="734055" indent="-367027" lvl="1">
              <a:lnSpc>
                <a:spcPts val="441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u="none">
                <a:solidFill>
                  <a:srgbClr val="000000"/>
                </a:solidFill>
                <a:latin typeface="DM Sans"/>
              </a:rPr>
              <a:t> USB-C Cable</a:t>
            </a:r>
          </a:p>
          <a:p>
            <a:pPr algn="l" marL="734055" indent="-367027" lvl="1">
              <a:lnSpc>
                <a:spcPts val="441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u="none">
                <a:solidFill>
                  <a:srgbClr val="000000"/>
                </a:solidFill>
                <a:latin typeface="DM Sans"/>
              </a:rPr>
              <a:t> Mood Lamp (3D-printed)</a:t>
            </a:r>
          </a:p>
          <a:p>
            <a:pPr algn="l" marL="0" indent="0" lvl="0">
              <a:lnSpc>
                <a:spcPts val="44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56663" y="-2147998"/>
            <a:ext cx="12130635" cy="12130635"/>
          </a:xfrm>
          <a:custGeom>
            <a:avLst/>
            <a:gdLst/>
            <a:ahLst/>
            <a:cxnLst/>
            <a:rect r="r" b="b" t="t" l="l"/>
            <a:pathLst>
              <a:path h="12130635" w="12130635">
                <a:moveTo>
                  <a:pt x="0" y="0"/>
                </a:moveTo>
                <a:lnTo>
                  <a:pt x="12130635" y="0"/>
                </a:lnTo>
                <a:lnTo>
                  <a:pt x="12130635" y="12130636"/>
                </a:lnTo>
                <a:lnTo>
                  <a:pt x="0" y="1213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71441" y="7913424"/>
            <a:ext cx="3049801" cy="3049801"/>
          </a:xfrm>
          <a:custGeom>
            <a:avLst/>
            <a:gdLst/>
            <a:ahLst/>
            <a:cxnLst/>
            <a:rect r="r" b="b" t="t" l="l"/>
            <a:pathLst>
              <a:path h="3049801" w="3049801">
                <a:moveTo>
                  <a:pt x="0" y="0"/>
                </a:moveTo>
                <a:lnTo>
                  <a:pt x="3049801" y="0"/>
                </a:lnTo>
                <a:lnTo>
                  <a:pt x="3049801" y="3049800"/>
                </a:lnTo>
                <a:lnTo>
                  <a:pt x="0" y="3049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275233" y="4135787"/>
            <a:ext cx="3781181" cy="2462096"/>
            <a:chOff x="0" y="0"/>
            <a:chExt cx="3272790" cy="21310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72790" cy="2131060"/>
            </a:xfrm>
            <a:custGeom>
              <a:avLst/>
              <a:gdLst/>
              <a:ahLst/>
              <a:cxnLst/>
              <a:rect r="r" b="b" t="t" l="l"/>
              <a:pathLst>
                <a:path h="2131060" w="3272790">
                  <a:moveTo>
                    <a:pt x="0" y="0"/>
                  </a:moveTo>
                  <a:lnTo>
                    <a:pt x="2767330" y="0"/>
                  </a:lnTo>
                  <a:cubicBezTo>
                    <a:pt x="3046730" y="0"/>
                    <a:pt x="3272790" y="226060"/>
                    <a:pt x="3272790" y="505460"/>
                  </a:cubicBezTo>
                  <a:lnTo>
                    <a:pt x="3272790" y="505460"/>
                  </a:lnTo>
                  <a:lnTo>
                    <a:pt x="3272790" y="2131060"/>
                  </a:lnTo>
                  <a:lnTo>
                    <a:pt x="3272790" y="2131060"/>
                  </a:lnTo>
                  <a:lnTo>
                    <a:pt x="0" y="2131060"/>
                  </a:lnTo>
                  <a:lnTo>
                    <a:pt x="0" y="21310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2609" r="0" b="-12609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283511" y="4135787"/>
            <a:ext cx="3781181" cy="2462096"/>
            <a:chOff x="0" y="0"/>
            <a:chExt cx="3272790" cy="21310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72790" cy="2131060"/>
            </a:xfrm>
            <a:custGeom>
              <a:avLst/>
              <a:gdLst/>
              <a:ahLst/>
              <a:cxnLst/>
              <a:rect r="r" b="b" t="t" l="l"/>
              <a:pathLst>
                <a:path h="2131060" w="3272790">
                  <a:moveTo>
                    <a:pt x="0" y="0"/>
                  </a:moveTo>
                  <a:lnTo>
                    <a:pt x="2767330" y="0"/>
                  </a:lnTo>
                  <a:cubicBezTo>
                    <a:pt x="3046730" y="0"/>
                    <a:pt x="3272790" y="226060"/>
                    <a:pt x="3272790" y="505460"/>
                  </a:cubicBezTo>
                  <a:lnTo>
                    <a:pt x="3272790" y="505460"/>
                  </a:lnTo>
                  <a:lnTo>
                    <a:pt x="3272790" y="2131060"/>
                  </a:lnTo>
                  <a:lnTo>
                    <a:pt x="3272790" y="2131060"/>
                  </a:lnTo>
                  <a:lnTo>
                    <a:pt x="0" y="2131060"/>
                  </a:lnTo>
                  <a:lnTo>
                    <a:pt x="0" y="21310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8137" t="0" r="-8137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232975" y="4135787"/>
            <a:ext cx="3781181" cy="2462096"/>
            <a:chOff x="0" y="0"/>
            <a:chExt cx="3272790" cy="21310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72790" cy="2131060"/>
            </a:xfrm>
            <a:custGeom>
              <a:avLst/>
              <a:gdLst/>
              <a:ahLst/>
              <a:cxnLst/>
              <a:rect r="r" b="b" t="t" l="l"/>
              <a:pathLst>
                <a:path h="2131060" w="3272790">
                  <a:moveTo>
                    <a:pt x="0" y="0"/>
                  </a:moveTo>
                  <a:lnTo>
                    <a:pt x="2767330" y="0"/>
                  </a:lnTo>
                  <a:cubicBezTo>
                    <a:pt x="3046730" y="0"/>
                    <a:pt x="3272790" y="226060"/>
                    <a:pt x="3272790" y="505460"/>
                  </a:cubicBezTo>
                  <a:lnTo>
                    <a:pt x="3272790" y="505460"/>
                  </a:lnTo>
                  <a:lnTo>
                    <a:pt x="3272790" y="2131060"/>
                  </a:lnTo>
                  <a:lnTo>
                    <a:pt x="3272790" y="2131060"/>
                  </a:lnTo>
                  <a:lnTo>
                    <a:pt x="0" y="2131060"/>
                  </a:lnTo>
                  <a:lnTo>
                    <a:pt x="0" y="21310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2568" r="0" b="-51007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651967" y="1028700"/>
            <a:ext cx="14984067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4"/>
              </a:lnSpc>
            </a:pPr>
            <a:r>
              <a:rPr lang="en-US" sz="9237">
                <a:solidFill>
                  <a:srgbClr val="000000"/>
                </a:solidFill>
                <a:latin typeface="Open Sauce Heavy"/>
              </a:rPr>
              <a:t>What it solves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75233" y="2591875"/>
            <a:ext cx="13896208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DM Sans"/>
              </a:rPr>
              <a:t>How can Mood Lamp affect us?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027827" y="7258215"/>
            <a:ext cx="4393625" cy="2158143"/>
            <a:chOff x="0" y="0"/>
            <a:chExt cx="5858166" cy="287752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28575"/>
              <a:ext cx="5852875" cy="1151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9"/>
                </a:lnSpc>
              </a:pPr>
              <a:r>
                <a:rPr lang="en-US" sz="2699">
                  <a:solidFill>
                    <a:srgbClr val="000000"/>
                  </a:solidFill>
                  <a:latin typeface="DM Sans Bold"/>
                </a:rPr>
                <a:t>Improve mental well-being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5291" y="1252983"/>
              <a:ext cx="5852875" cy="1624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Providing users with meditation guidance and breathing exercises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977290" y="7258215"/>
            <a:ext cx="4393625" cy="2304828"/>
            <a:chOff x="0" y="0"/>
            <a:chExt cx="5858166" cy="307310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5852875" cy="567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9"/>
                </a:lnSpc>
              </a:pPr>
              <a:r>
                <a:rPr lang="en-US" sz="2699">
                  <a:solidFill>
                    <a:srgbClr val="000000"/>
                  </a:solidFill>
                  <a:latin typeface="DM Sans Bold"/>
                </a:rPr>
                <a:t>Enhance productivity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5291" y="668783"/>
              <a:ext cx="5852875" cy="24043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81" indent="-237491" lvl="1">
                <a:lnSpc>
                  <a:spcPts val="286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DM Sans"/>
                </a:rPr>
                <a:t>Offering visual cues through ambient LED lighting</a:t>
              </a:r>
            </a:p>
            <a:p>
              <a:pPr marL="474981" indent="-237491" lvl="1">
                <a:lnSpc>
                  <a:spcPts val="286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DM Sans"/>
                </a:rPr>
                <a:t>Customise</a:t>
              </a:r>
              <a:r>
                <a:rPr lang="en-US" sz="2200">
                  <a:solidFill>
                    <a:srgbClr val="000000"/>
                  </a:solidFill>
                  <a:latin typeface="DM Sans"/>
                </a:rPr>
                <a:t> color to create the desired atmosphere</a:t>
              </a:r>
            </a:p>
            <a:p>
              <a:pPr>
                <a:lnSpc>
                  <a:spcPts val="28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926753" y="7258215"/>
            <a:ext cx="4393625" cy="2158143"/>
            <a:chOff x="0" y="0"/>
            <a:chExt cx="5858166" cy="287752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28575"/>
              <a:ext cx="5852875" cy="1151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9"/>
                </a:lnSpc>
              </a:pPr>
              <a:r>
                <a:rPr lang="en-US" sz="2699">
                  <a:solidFill>
                    <a:srgbClr val="000000"/>
                  </a:solidFill>
                  <a:latin typeface="DM Sans Bold"/>
                </a:rPr>
                <a:t>Improve focus and concentration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5291" y="1252983"/>
              <a:ext cx="5852875" cy="1624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Meditation guidance, Mood analysis, and focus enhancement features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56663" y="-2147998"/>
            <a:ext cx="12130635" cy="12130635"/>
          </a:xfrm>
          <a:custGeom>
            <a:avLst/>
            <a:gdLst/>
            <a:ahLst/>
            <a:cxnLst/>
            <a:rect r="r" b="b" t="t" l="l"/>
            <a:pathLst>
              <a:path h="12130635" w="12130635">
                <a:moveTo>
                  <a:pt x="0" y="0"/>
                </a:moveTo>
                <a:lnTo>
                  <a:pt x="12130635" y="0"/>
                </a:lnTo>
                <a:lnTo>
                  <a:pt x="12130635" y="12130636"/>
                </a:lnTo>
                <a:lnTo>
                  <a:pt x="0" y="121306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71441" y="7913424"/>
            <a:ext cx="3049801" cy="3049801"/>
          </a:xfrm>
          <a:custGeom>
            <a:avLst/>
            <a:gdLst/>
            <a:ahLst/>
            <a:cxnLst/>
            <a:rect r="r" b="b" t="t" l="l"/>
            <a:pathLst>
              <a:path h="3049801" w="3049801">
                <a:moveTo>
                  <a:pt x="0" y="0"/>
                </a:moveTo>
                <a:lnTo>
                  <a:pt x="3049801" y="0"/>
                </a:lnTo>
                <a:lnTo>
                  <a:pt x="3049801" y="3049800"/>
                </a:lnTo>
                <a:lnTo>
                  <a:pt x="0" y="3049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64940" y="2035549"/>
            <a:ext cx="12758121" cy="3465703"/>
          </a:xfrm>
          <a:custGeom>
            <a:avLst/>
            <a:gdLst/>
            <a:ahLst/>
            <a:cxnLst/>
            <a:rect r="r" b="b" t="t" l="l"/>
            <a:pathLst>
              <a:path h="3465703" w="12758121">
                <a:moveTo>
                  <a:pt x="0" y="0"/>
                </a:moveTo>
                <a:lnTo>
                  <a:pt x="12758120" y="0"/>
                </a:lnTo>
                <a:lnTo>
                  <a:pt x="12758120" y="3465704"/>
                </a:lnTo>
                <a:lnTo>
                  <a:pt x="0" y="34657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9321" y="5672731"/>
            <a:ext cx="8754679" cy="4481385"/>
          </a:xfrm>
          <a:custGeom>
            <a:avLst/>
            <a:gdLst/>
            <a:ahLst/>
            <a:cxnLst/>
            <a:rect r="r" b="b" t="t" l="l"/>
            <a:pathLst>
              <a:path h="4481385" w="8754679">
                <a:moveTo>
                  <a:pt x="0" y="0"/>
                </a:moveTo>
                <a:lnTo>
                  <a:pt x="8754679" y="0"/>
                </a:lnTo>
                <a:lnTo>
                  <a:pt x="8754679" y="4481385"/>
                </a:lnTo>
                <a:lnTo>
                  <a:pt x="0" y="44813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30420" y="6504106"/>
            <a:ext cx="8552341" cy="2475678"/>
          </a:xfrm>
          <a:custGeom>
            <a:avLst/>
            <a:gdLst/>
            <a:ahLst/>
            <a:cxnLst/>
            <a:rect r="r" b="b" t="t" l="l"/>
            <a:pathLst>
              <a:path h="2475678" w="8552341">
                <a:moveTo>
                  <a:pt x="0" y="0"/>
                </a:moveTo>
                <a:lnTo>
                  <a:pt x="8552341" y="0"/>
                </a:lnTo>
                <a:lnTo>
                  <a:pt x="8552341" y="2475678"/>
                </a:lnTo>
                <a:lnTo>
                  <a:pt x="0" y="24756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42378" y="689370"/>
            <a:ext cx="14803244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5"/>
              </a:lnSpc>
            </a:pPr>
            <a:r>
              <a:rPr lang="en-US" sz="5737">
                <a:solidFill>
                  <a:srgbClr val="000000"/>
                </a:solidFill>
                <a:latin typeface="Open Sauce Heavy"/>
              </a:rPr>
              <a:t>Market Size &amp; Scale: Mood Lighting</a:t>
            </a:r>
          </a:p>
        </p:txBody>
      </p:sp>
    </p:spTree>
  </p:cSld>
  <p:clrMapOvr>
    <a:masterClrMapping/>
  </p:clrMapOvr>
  <p:transition spd="fast">
    <p:cover dir="r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56663" y="-2147998"/>
            <a:ext cx="12130635" cy="12130635"/>
          </a:xfrm>
          <a:custGeom>
            <a:avLst/>
            <a:gdLst/>
            <a:ahLst/>
            <a:cxnLst/>
            <a:rect r="r" b="b" t="t" l="l"/>
            <a:pathLst>
              <a:path h="12130635" w="12130635">
                <a:moveTo>
                  <a:pt x="0" y="0"/>
                </a:moveTo>
                <a:lnTo>
                  <a:pt x="12130635" y="0"/>
                </a:lnTo>
                <a:lnTo>
                  <a:pt x="12130635" y="12130636"/>
                </a:lnTo>
                <a:lnTo>
                  <a:pt x="0" y="121306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71441" y="7913424"/>
            <a:ext cx="3049801" cy="3049801"/>
          </a:xfrm>
          <a:custGeom>
            <a:avLst/>
            <a:gdLst/>
            <a:ahLst/>
            <a:cxnLst/>
            <a:rect r="r" b="b" t="t" l="l"/>
            <a:pathLst>
              <a:path h="3049801" w="3049801">
                <a:moveTo>
                  <a:pt x="0" y="0"/>
                </a:moveTo>
                <a:lnTo>
                  <a:pt x="3049801" y="0"/>
                </a:lnTo>
                <a:lnTo>
                  <a:pt x="3049801" y="3049800"/>
                </a:lnTo>
                <a:lnTo>
                  <a:pt x="0" y="3049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94912" y="1677797"/>
            <a:ext cx="12758121" cy="3465703"/>
          </a:xfrm>
          <a:custGeom>
            <a:avLst/>
            <a:gdLst/>
            <a:ahLst/>
            <a:cxnLst/>
            <a:rect r="r" b="b" t="t" l="l"/>
            <a:pathLst>
              <a:path h="3465703" w="12758121">
                <a:moveTo>
                  <a:pt x="0" y="0"/>
                </a:moveTo>
                <a:lnTo>
                  <a:pt x="12758121" y="0"/>
                </a:lnTo>
                <a:lnTo>
                  <a:pt x="12758121" y="3465703"/>
                </a:lnTo>
                <a:lnTo>
                  <a:pt x="0" y="34657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9321" y="5523548"/>
            <a:ext cx="8754679" cy="4459090"/>
          </a:xfrm>
          <a:custGeom>
            <a:avLst/>
            <a:gdLst/>
            <a:ahLst/>
            <a:cxnLst/>
            <a:rect r="r" b="b" t="t" l="l"/>
            <a:pathLst>
              <a:path h="4459090" w="8754679">
                <a:moveTo>
                  <a:pt x="0" y="0"/>
                </a:moveTo>
                <a:lnTo>
                  <a:pt x="8754679" y="0"/>
                </a:lnTo>
                <a:lnTo>
                  <a:pt x="8754679" y="4459090"/>
                </a:lnTo>
                <a:lnTo>
                  <a:pt x="0" y="44590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26609" y="6387030"/>
            <a:ext cx="8833070" cy="2732126"/>
          </a:xfrm>
          <a:custGeom>
            <a:avLst/>
            <a:gdLst/>
            <a:ahLst/>
            <a:cxnLst/>
            <a:rect r="r" b="b" t="t" l="l"/>
            <a:pathLst>
              <a:path h="2732126" w="8833070">
                <a:moveTo>
                  <a:pt x="0" y="0"/>
                </a:moveTo>
                <a:lnTo>
                  <a:pt x="8833069" y="0"/>
                </a:lnTo>
                <a:lnTo>
                  <a:pt x="8833069" y="2732126"/>
                </a:lnTo>
                <a:lnTo>
                  <a:pt x="0" y="27321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499" r="0" b="-49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73220" y="736995"/>
            <a:ext cx="15941560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5"/>
              </a:lnSpc>
            </a:pPr>
            <a:r>
              <a:rPr lang="en-US" sz="5737">
                <a:solidFill>
                  <a:srgbClr val="000000"/>
                </a:solidFill>
                <a:latin typeface="Open Sauce Heavy"/>
              </a:rPr>
              <a:t>Market Size &amp; Scale: Heart Rate Monitor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56663" y="-2147998"/>
            <a:ext cx="12130635" cy="12130635"/>
          </a:xfrm>
          <a:custGeom>
            <a:avLst/>
            <a:gdLst/>
            <a:ahLst/>
            <a:cxnLst/>
            <a:rect r="r" b="b" t="t" l="l"/>
            <a:pathLst>
              <a:path h="12130635" w="12130635">
                <a:moveTo>
                  <a:pt x="0" y="0"/>
                </a:moveTo>
                <a:lnTo>
                  <a:pt x="12130635" y="0"/>
                </a:lnTo>
                <a:lnTo>
                  <a:pt x="12130635" y="12130636"/>
                </a:lnTo>
                <a:lnTo>
                  <a:pt x="0" y="121306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71441" y="7913424"/>
            <a:ext cx="3049801" cy="3049801"/>
          </a:xfrm>
          <a:custGeom>
            <a:avLst/>
            <a:gdLst/>
            <a:ahLst/>
            <a:cxnLst/>
            <a:rect r="r" b="b" t="t" l="l"/>
            <a:pathLst>
              <a:path h="3049801" w="3049801">
                <a:moveTo>
                  <a:pt x="0" y="0"/>
                </a:moveTo>
                <a:lnTo>
                  <a:pt x="3049801" y="0"/>
                </a:lnTo>
                <a:lnTo>
                  <a:pt x="3049801" y="3049800"/>
                </a:lnTo>
                <a:lnTo>
                  <a:pt x="0" y="3049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59620" y="2051525"/>
            <a:ext cx="12368759" cy="7931113"/>
          </a:xfrm>
          <a:custGeom>
            <a:avLst/>
            <a:gdLst/>
            <a:ahLst/>
            <a:cxnLst/>
            <a:rect r="r" b="b" t="t" l="l"/>
            <a:pathLst>
              <a:path h="7931113" w="12368759">
                <a:moveTo>
                  <a:pt x="0" y="0"/>
                </a:moveTo>
                <a:lnTo>
                  <a:pt x="12368760" y="0"/>
                </a:lnTo>
                <a:lnTo>
                  <a:pt x="12368760" y="7931113"/>
                </a:lnTo>
                <a:lnTo>
                  <a:pt x="0" y="7931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3220" y="732967"/>
            <a:ext cx="15941560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5"/>
              </a:lnSpc>
            </a:pPr>
            <a:r>
              <a:rPr lang="en-US" sz="5737">
                <a:solidFill>
                  <a:srgbClr val="000000"/>
                </a:solidFill>
                <a:latin typeface="Open Sauce Heavy"/>
              </a:rPr>
              <a:t>Competition: Mood Lighting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DAFqV5fofIc</dc:identifier>
  <dcterms:modified xsi:type="dcterms:W3CDTF">2011-08-01T06:04:30Z</dcterms:modified>
  <cp:revision>1</cp:revision>
  <dc:title>Engineering design pitching (5 mins): Mood Zen Assistant</dc:title>
</cp:coreProperties>
</file>